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4" r:id="rId5"/>
    <p:sldId id="275" r:id="rId6"/>
    <p:sldId id="280" r:id="rId7"/>
    <p:sldId id="269" r:id="rId8"/>
    <p:sldId id="281" r:id="rId9"/>
    <p:sldId id="282" r:id="rId10"/>
    <p:sldId id="283" r:id="rId11"/>
    <p:sldId id="278" r:id="rId12"/>
    <p:sldId id="279" r:id="rId13"/>
    <p:sldId id="276" r:id="rId14"/>
    <p:sldId id="296" r:id="rId15"/>
    <p:sldId id="297" r:id="rId16"/>
    <p:sldId id="298" r:id="rId17"/>
    <p:sldId id="284" r:id="rId18"/>
    <p:sldId id="295" r:id="rId19"/>
    <p:sldId id="293" r:id="rId20"/>
    <p:sldId id="290" r:id="rId21"/>
    <p:sldId id="291" r:id="rId22"/>
    <p:sldId id="292" r:id="rId23"/>
    <p:sldId id="277" r:id="rId24"/>
    <p:sldId id="288" r:id="rId25"/>
    <p:sldId id="287" r:id="rId26"/>
    <p:sldId id="289" r:id="rId27"/>
    <p:sldId id="285" r:id="rId28"/>
    <p:sldId id="286" r:id="rId29"/>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14" autoAdjust="0"/>
    <p:restoredTop sz="94660"/>
  </p:normalViewPr>
  <p:slideViewPr>
    <p:cSldViewPr>
      <p:cViewPr varScale="1">
        <p:scale>
          <a:sx n="105" d="100"/>
          <a:sy n="105" d="100"/>
        </p:scale>
        <p:origin x="174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Cultivating God-Consciousness</a:t>
            </a:r>
            <a:br>
              <a:rPr lang="en-AU" dirty="0"/>
            </a:br>
            <a:r>
              <a:rPr lang="en-AU" dirty="0"/>
              <a:t>Part 2</a:t>
            </a:r>
            <a:endParaRPr lang="en-US" dirty="0"/>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07/07/19</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98367-4339-4D02-992D-C6F5C171DF4E}"/>
              </a:ext>
            </a:extLst>
          </p:cNvPr>
          <p:cNvSpPr>
            <a:spLocks noGrp="1"/>
          </p:cNvSpPr>
          <p:nvPr>
            <p:ph type="title"/>
          </p:nvPr>
        </p:nvSpPr>
        <p:spPr/>
        <p:txBody>
          <a:bodyPr/>
          <a:lstStyle/>
          <a:p>
            <a:r>
              <a:rPr lang="en-AU" dirty="0"/>
              <a:t>Hebrews 12:18-24</a:t>
            </a:r>
          </a:p>
        </p:txBody>
      </p:sp>
      <p:sp>
        <p:nvSpPr>
          <p:cNvPr id="3" name="Content Placeholder 2">
            <a:extLst>
              <a:ext uri="{FF2B5EF4-FFF2-40B4-BE49-F238E27FC236}">
                <a16:creationId xmlns:a16="http://schemas.microsoft.com/office/drawing/2014/main" id="{4F14D09A-D76E-42DC-A79C-CDC8B339B490}"/>
              </a:ext>
            </a:extLst>
          </p:cNvPr>
          <p:cNvSpPr>
            <a:spLocks noGrp="1"/>
          </p:cNvSpPr>
          <p:nvPr>
            <p:ph idx="1"/>
          </p:nvPr>
        </p:nvSpPr>
        <p:spPr>
          <a:xfrm>
            <a:off x="251520" y="1207293"/>
            <a:ext cx="8712968" cy="5102027"/>
          </a:xfrm>
        </p:spPr>
        <p:txBody>
          <a:bodyPr>
            <a:normAutofit fontScale="85000" lnSpcReduction="10000"/>
          </a:bodyPr>
          <a:lstStyle/>
          <a:p>
            <a:pPr marL="0" indent="0">
              <a:buNone/>
            </a:pPr>
            <a:r>
              <a:rPr lang="en-GB" b="1" baseline="30000" dirty="0"/>
              <a:t>18 </a:t>
            </a:r>
            <a:r>
              <a:rPr lang="en-GB" dirty="0"/>
              <a:t>For you have not come to the mountain that may be touched and that burned with fire, and to blackness and darkness and tempest, </a:t>
            </a:r>
            <a:br>
              <a:rPr lang="en-GB" dirty="0"/>
            </a:br>
            <a:r>
              <a:rPr lang="en-GB" b="1" baseline="30000" dirty="0"/>
              <a:t>19 </a:t>
            </a:r>
            <a:r>
              <a:rPr lang="en-GB" dirty="0"/>
              <a:t>and the sound of a trumpet and the voice of words, so that those who heard </a:t>
            </a:r>
            <a:r>
              <a:rPr lang="en-GB" i="1" dirty="0"/>
              <a:t>it</a:t>
            </a:r>
            <a:r>
              <a:rPr lang="en-GB" dirty="0"/>
              <a:t> begged that the word should not be spoken to them anymore. </a:t>
            </a:r>
          </a:p>
          <a:p>
            <a:pPr marL="0" indent="0">
              <a:buNone/>
            </a:pPr>
            <a:r>
              <a:rPr lang="en-GB" b="1" baseline="30000" dirty="0"/>
              <a:t>20 </a:t>
            </a:r>
            <a:r>
              <a:rPr lang="en-GB" dirty="0"/>
              <a:t>(For they could not endure what was commanded: “And if so much as a beast touches the mountain, it shall be stoned or shot with an arrow.” </a:t>
            </a:r>
            <a:br>
              <a:rPr lang="en-GB" dirty="0"/>
            </a:br>
            <a:r>
              <a:rPr lang="en-GB" b="1" baseline="30000" dirty="0"/>
              <a:t>21 </a:t>
            </a:r>
            <a:r>
              <a:rPr lang="en-GB" dirty="0"/>
              <a:t>And so terrifying was the sight </a:t>
            </a:r>
            <a:r>
              <a:rPr lang="en-GB" i="1" dirty="0"/>
              <a:t>that</a:t>
            </a:r>
            <a:r>
              <a:rPr lang="en-GB" dirty="0"/>
              <a:t> Moses said, “I am exceedingly afraid and trembling.”)</a:t>
            </a:r>
          </a:p>
          <a:p>
            <a:pPr marL="0" indent="0">
              <a:buNone/>
            </a:pPr>
            <a:endParaRPr lang="en-AU" dirty="0"/>
          </a:p>
        </p:txBody>
      </p:sp>
    </p:spTree>
    <p:extLst>
      <p:ext uri="{BB962C8B-B14F-4D97-AF65-F5344CB8AC3E}">
        <p14:creationId xmlns:p14="http://schemas.microsoft.com/office/powerpoint/2010/main" val="2058211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D5F821-19CC-407E-B164-F5F97416469D}"/>
              </a:ext>
            </a:extLst>
          </p:cNvPr>
          <p:cNvSpPr>
            <a:spLocks noGrp="1"/>
          </p:cNvSpPr>
          <p:nvPr>
            <p:ph idx="1"/>
          </p:nvPr>
        </p:nvSpPr>
        <p:spPr>
          <a:xfrm>
            <a:off x="251520" y="188640"/>
            <a:ext cx="8712968" cy="6624736"/>
          </a:xfrm>
        </p:spPr>
        <p:txBody>
          <a:bodyPr>
            <a:normAutofit fontScale="92500" lnSpcReduction="20000"/>
          </a:bodyPr>
          <a:lstStyle/>
          <a:p>
            <a:pPr marL="0" indent="0">
              <a:buNone/>
            </a:pPr>
            <a:r>
              <a:rPr lang="en-GB" b="1" baseline="30000" dirty="0"/>
              <a:t>22 </a:t>
            </a:r>
            <a:r>
              <a:rPr lang="en-GB" dirty="0"/>
              <a:t>But you have come </a:t>
            </a:r>
          </a:p>
          <a:p>
            <a:pPr marL="0" indent="0">
              <a:buNone/>
            </a:pPr>
            <a:r>
              <a:rPr lang="en-GB" b="1" dirty="0"/>
              <a:t>    to </a:t>
            </a:r>
            <a:r>
              <a:rPr lang="en-GB" b="1" u="sng" dirty="0"/>
              <a:t>Mount Zion </a:t>
            </a:r>
            <a:r>
              <a:rPr lang="en-GB" dirty="0"/>
              <a:t>and </a:t>
            </a:r>
          </a:p>
          <a:p>
            <a:pPr marL="0" indent="0">
              <a:buNone/>
            </a:pPr>
            <a:r>
              <a:rPr lang="en-GB" b="1" dirty="0"/>
              <a:t>    to the </a:t>
            </a:r>
            <a:r>
              <a:rPr lang="en-GB" b="1" u="sng" dirty="0"/>
              <a:t>city of the living God</a:t>
            </a:r>
            <a:r>
              <a:rPr lang="en-GB" dirty="0"/>
              <a:t>, </a:t>
            </a:r>
          </a:p>
          <a:p>
            <a:pPr marL="0" indent="0">
              <a:buNone/>
            </a:pPr>
            <a:r>
              <a:rPr lang="en-GB" dirty="0"/>
              <a:t>    </a:t>
            </a:r>
            <a:r>
              <a:rPr lang="en-GB" b="1" dirty="0"/>
              <a:t>the </a:t>
            </a:r>
            <a:r>
              <a:rPr lang="en-GB" b="1" u="sng" dirty="0"/>
              <a:t>heavenly Jerusalem</a:t>
            </a:r>
            <a:r>
              <a:rPr lang="en-GB" dirty="0"/>
              <a:t>, </a:t>
            </a:r>
          </a:p>
          <a:p>
            <a:pPr marL="0" indent="0">
              <a:buNone/>
            </a:pPr>
            <a:r>
              <a:rPr lang="en-GB" dirty="0"/>
              <a:t>    </a:t>
            </a:r>
            <a:r>
              <a:rPr lang="en-GB" b="1" dirty="0"/>
              <a:t>to </a:t>
            </a:r>
            <a:r>
              <a:rPr lang="en-GB" b="1" u="sng" dirty="0"/>
              <a:t>an innumerable company of angels</a:t>
            </a:r>
            <a:r>
              <a:rPr lang="en-GB" b="1" dirty="0"/>
              <a:t>, </a:t>
            </a:r>
          </a:p>
          <a:p>
            <a:pPr marL="0" indent="0">
              <a:buNone/>
            </a:pPr>
            <a:r>
              <a:rPr lang="en-GB" b="1" baseline="30000" dirty="0"/>
              <a:t>23 </a:t>
            </a:r>
            <a:r>
              <a:rPr lang="en-GB" b="1" dirty="0"/>
              <a:t>to the </a:t>
            </a:r>
            <a:r>
              <a:rPr lang="en-GB" b="1" u="sng" dirty="0"/>
              <a:t>general assembly</a:t>
            </a:r>
            <a:r>
              <a:rPr lang="en-GB" dirty="0"/>
              <a:t> and </a:t>
            </a:r>
          </a:p>
          <a:p>
            <a:pPr marL="0" indent="0">
              <a:buNone/>
            </a:pPr>
            <a:r>
              <a:rPr lang="en-GB" dirty="0"/>
              <a:t>   </a:t>
            </a:r>
            <a:r>
              <a:rPr lang="en-GB" b="1" u="sng" dirty="0"/>
              <a:t>church of the firstborn</a:t>
            </a:r>
            <a:r>
              <a:rPr lang="en-GB" dirty="0"/>
              <a:t> </a:t>
            </a:r>
            <a:r>
              <a:rPr lang="en-GB" i="1" dirty="0"/>
              <a:t>who are</a:t>
            </a:r>
            <a:r>
              <a:rPr lang="en-GB" dirty="0"/>
              <a:t> registered in heaven, </a:t>
            </a:r>
          </a:p>
          <a:p>
            <a:pPr marL="0" indent="0">
              <a:buNone/>
            </a:pPr>
            <a:r>
              <a:rPr lang="en-GB" dirty="0"/>
              <a:t>   </a:t>
            </a:r>
            <a:r>
              <a:rPr lang="en-GB" b="1" dirty="0"/>
              <a:t>to </a:t>
            </a:r>
            <a:r>
              <a:rPr lang="en-GB" b="1" u="sng" dirty="0"/>
              <a:t>God the Judge of all</a:t>
            </a:r>
            <a:r>
              <a:rPr lang="en-GB" u="sng" dirty="0"/>
              <a:t>,</a:t>
            </a:r>
            <a:r>
              <a:rPr lang="en-GB" dirty="0"/>
              <a:t> </a:t>
            </a:r>
          </a:p>
          <a:p>
            <a:pPr marL="0" indent="0">
              <a:buNone/>
            </a:pPr>
            <a:r>
              <a:rPr lang="en-GB" dirty="0"/>
              <a:t>   </a:t>
            </a:r>
            <a:r>
              <a:rPr lang="en-GB" b="1" dirty="0"/>
              <a:t>to the </a:t>
            </a:r>
            <a:r>
              <a:rPr lang="en-GB" b="1" u="sng" dirty="0"/>
              <a:t>spirits of just men made perfect</a:t>
            </a:r>
            <a:r>
              <a:rPr lang="en-GB" b="1" dirty="0"/>
              <a:t>, </a:t>
            </a:r>
          </a:p>
          <a:p>
            <a:pPr marL="0" indent="0">
              <a:buNone/>
            </a:pPr>
            <a:r>
              <a:rPr lang="en-GB" b="1" baseline="30000" dirty="0"/>
              <a:t>24 </a:t>
            </a:r>
            <a:r>
              <a:rPr lang="en-GB" b="1" dirty="0"/>
              <a:t>to </a:t>
            </a:r>
            <a:r>
              <a:rPr lang="en-GB" b="1" u="sng" dirty="0"/>
              <a:t>Jesus the Mediator</a:t>
            </a:r>
            <a:r>
              <a:rPr lang="en-GB" b="1" dirty="0"/>
              <a:t> of the new covenant</a:t>
            </a:r>
            <a:r>
              <a:rPr lang="en-GB" dirty="0"/>
              <a:t>, and      </a:t>
            </a:r>
            <a:br>
              <a:rPr lang="en-GB" dirty="0"/>
            </a:br>
            <a:r>
              <a:rPr lang="en-GB" dirty="0"/>
              <a:t>   </a:t>
            </a:r>
            <a:r>
              <a:rPr lang="en-GB" b="1" dirty="0"/>
              <a:t>to the </a:t>
            </a:r>
            <a:r>
              <a:rPr lang="en-GB" b="1" u="sng" dirty="0"/>
              <a:t>blood of sprinkling</a:t>
            </a:r>
            <a:r>
              <a:rPr lang="en-GB" dirty="0"/>
              <a:t> that speaks better things than </a:t>
            </a:r>
            <a:r>
              <a:rPr lang="en-GB" i="1" dirty="0"/>
              <a:t>that of</a:t>
            </a:r>
            <a:r>
              <a:rPr lang="en-GB" dirty="0"/>
              <a:t> Abel.</a:t>
            </a:r>
          </a:p>
          <a:p>
            <a:pPr marL="0" indent="0">
              <a:buNone/>
            </a:pPr>
            <a:endParaRPr lang="en-AU" dirty="0"/>
          </a:p>
        </p:txBody>
      </p:sp>
    </p:spTree>
    <p:extLst>
      <p:ext uri="{BB962C8B-B14F-4D97-AF65-F5344CB8AC3E}">
        <p14:creationId xmlns:p14="http://schemas.microsoft.com/office/powerpoint/2010/main" val="2009447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FB15D-430D-4F5B-B2ED-958B9E794AC1}"/>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CD943B08-0CB6-45E5-9634-573CB1D87824}"/>
              </a:ext>
            </a:extLst>
          </p:cNvPr>
          <p:cNvSpPr>
            <a:spLocks noGrp="1"/>
          </p:cNvSpPr>
          <p:nvPr>
            <p:ph idx="1"/>
          </p:nvPr>
        </p:nvSpPr>
        <p:spPr/>
        <p:txBody>
          <a:bodyPr/>
          <a:lstStyle/>
          <a:p>
            <a:pPr marL="514350" indent="-514350">
              <a:buFont typeface="+mj-lt"/>
              <a:buAutoNum type="arabicPeriod"/>
            </a:pPr>
            <a:r>
              <a:rPr lang="en-AU" dirty="0"/>
              <a:t>Mt Zion</a:t>
            </a:r>
          </a:p>
          <a:p>
            <a:pPr marL="514350" indent="-514350">
              <a:buFont typeface="+mj-lt"/>
              <a:buAutoNum type="arabicPeriod"/>
            </a:pPr>
            <a:r>
              <a:rPr lang="en-AU" dirty="0"/>
              <a:t>City of the Living God</a:t>
            </a:r>
          </a:p>
          <a:p>
            <a:pPr marL="514350" indent="-514350">
              <a:buFont typeface="+mj-lt"/>
              <a:buAutoNum type="arabicPeriod"/>
            </a:pPr>
            <a:r>
              <a:rPr lang="en-AU" dirty="0"/>
              <a:t>Heavenly Jerusalem</a:t>
            </a:r>
          </a:p>
          <a:p>
            <a:pPr marL="514350" indent="-514350">
              <a:buFont typeface="+mj-lt"/>
              <a:buAutoNum type="arabicPeriod"/>
            </a:pPr>
            <a:r>
              <a:rPr lang="en-AU" dirty="0"/>
              <a:t>An innumerable company of angels</a:t>
            </a:r>
          </a:p>
          <a:p>
            <a:pPr marL="514350" indent="-514350">
              <a:buFont typeface="+mj-lt"/>
              <a:buAutoNum type="arabicPeriod"/>
            </a:pPr>
            <a:r>
              <a:rPr lang="en-GB" dirty="0"/>
              <a:t>General assembly</a:t>
            </a:r>
          </a:p>
          <a:p>
            <a:pPr marL="514350" indent="-514350">
              <a:buFont typeface="+mj-lt"/>
              <a:buAutoNum type="arabicPeriod"/>
            </a:pPr>
            <a:r>
              <a:rPr lang="en-GB" dirty="0"/>
              <a:t>Church of the Firstborn</a:t>
            </a:r>
            <a:endParaRPr lang="en-AU" dirty="0"/>
          </a:p>
        </p:txBody>
      </p:sp>
    </p:spTree>
    <p:extLst>
      <p:ext uri="{BB962C8B-B14F-4D97-AF65-F5344CB8AC3E}">
        <p14:creationId xmlns:p14="http://schemas.microsoft.com/office/powerpoint/2010/main" val="3079129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6D25B-8069-47E4-A567-3CCABD094694}"/>
              </a:ext>
            </a:extLst>
          </p:cNvPr>
          <p:cNvSpPr>
            <a:spLocks noGrp="1"/>
          </p:cNvSpPr>
          <p:nvPr>
            <p:ph type="title"/>
          </p:nvPr>
        </p:nvSpPr>
        <p:spPr/>
        <p:txBody>
          <a:bodyPr/>
          <a:lstStyle/>
          <a:p>
            <a:r>
              <a:rPr lang="en-AU" dirty="0"/>
              <a:t>4. An Innumerable company of angels</a:t>
            </a:r>
          </a:p>
        </p:txBody>
      </p:sp>
      <p:sp>
        <p:nvSpPr>
          <p:cNvPr id="3" name="Content Placeholder 2">
            <a:extLst>
              <a:ext uri="{FF2B5EF4-FFF2-40B4-BE49-F238E27FC236}">
                <a16:creationId xmlns:a16="http://schemas.microsoft.com/office/drawing/2014/main" id="{3A6C77E5-6030-4C1E-A1D1-81FE19CBEA31}"/>
              </a:ext>
            </a:extLst>
          </p:cNvPr>
          <p:cNvSpPr>
            <a:spLocks noGrp="1"/>
          </p:cNvSpPr>
          <p:nvPr>
            <p:ph idx="1"/>
          </p:nvPr>
        </p:nvSpPr>
        <p:spPr/>
        <p:txBody>
          <a:bodyPr/>
          <a:lstStyle/>
          <a:p>
            <a:r>
              <a:rPr lang="en-AU" dirty="0"/>
              <a:t>Open heavens</a:t>
            </a:r>
          </a:p>
          <a:p>
            <a:r>
              <a:rPr lang="en-AU" dirty="0"/>
              <a:t>It’s my connection with Jesus</a:t>
            </a:r>
          </a:p>
          <a:p>
            <a:r>
              <a:rPr lang="en-AU" dirty="0"/>
              <a:t>I am worshipping with a multitude of angels</a:t>
            </a:r>
          </a:p>
          <a:p>
            <a:r>
              <a:rPr lang="en-AU" dirty="0"/>
              <a:t>There are more for us than against us (2 Kings 6:8-17)</a:t>
            </a:r>
          </a:p>
          <a:p>
            <a:r>
              <a:rPr lang="en-AU" dirty="0"/>
              <a:t>I walk by faith and not by sight (2 Cor 5:7)</a:t>
            </a:r>
          </a:p>
          <a:p>
            <a:endParaRPr lang="en-AU" dirty="0"/>
          </a:p>
        </p:txBody>
      </p:sp>
    </p:spTree>
    <p:extLst>
      <p:ext uri="{BB962C8B-B14F-4D97-AF65-F5344CB8AC3E}">
        <p14:creationId xmlns:p14="http://schemas.microsoft.com/office/powerpoint/2010/main" val="1975797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F70-B9A1-47A9-9631-E983658AC573}"/>
              </a:ext>
            </a:extLst>
          </p:cNvPr>
          <p:cNvSpPr>
            <a:spLocks noGrp="1"/>
          </p:cNvSpPr>
          <p:nvPr>
            <p:ph type="title"/>
          </p:nvPr>
        </p:nvSpPr>
        <p:spPr/>
        <p:txBody>
          <a:bodyPr/>
          <a:lstStyle/>
          <a:p>
            <a:r>
              <a:rPr lang="en-AU" dirty="0"/>
              <a:t>Genesis 28:10-12</a:t>
            </a:r>
          </a:p>
        </p:txBody>
      </p:sp>
      <p:sp>
        <p:nvSpPr>
          <p:cNvPr id="3" name="Content Placeholder 2">
            <a:extLst>
              <a:ext uri="{FF2B5EF4-FFF2-40B4-BE49-F238E27FC236}">
                <a16:creationId xmlns:a16="http://schemas.microsoft.com/office/drawing/2014/main" id="{5FE67014-078E-453C-9728-7AF8C8E4FC86}"/>
              </a:ext>
            </a:extLst>
          </p:cNvPr>
          <p:cNvSpPr>
            <a:spLocks noGrp="1"/>
          </p:cNvSpPr>
          <p:nvPr>
            <p:ph idx="1"/>
          </p:nvPr>
        </p:nvSpPr>
        <p:spPr>
          <a:xfrm>
            <a:off x="251520" y="1207293"/>
            <a:ext cx="8712968" cy="4886003"/>
          </a:xfrm>
        </p:spPr>
        <p:txBody>
          <a:bodyPr>
            <a:normAutofit fontScale="92500" lnSpcReduction="10000"/>
          </a:bodyPr>
          <a:lstStyle/>
          <a:p>
            <a:pPr marL="0" indent="0">
              <a:buNone/>
            </a:pPr>
            <a:r>
              <a:rPr lang="en-GB" b="1" baseline="30000" dirty="0"/>
              <a:t>10 </a:t>
            </a:r>
            <a:r>
              <a:rPr lang="en-GB" dirty="0"/>
              <a:t>Now Jacob went out from Beersheba and went toward Haran. </a:t>
            </a:r>
          </a:p>
          <a:p>
            <a:pPr marL="0" indent="0">
              <a:buNone/>
            </a:pPr>
            <a:r>
              <a:rPr lang="en-GB" b="1" baseline="30000" dirty="0"/>
              <a:t>11 </a:t>
            </a:r>
            <a:r>
              <a:rPr lang="en-GB" dirty="0"/>
              <a:t>So he came to a certain place and stayed there all night, because the sun had set. And he took one of the stones of that place and put it at his head, and he lay down in that place to sleep. </a:t>
            </a:r>
          </a:p>
          <a:p>
            <a:pPr marL="0" indent="0">
              <a:buNone/>
            </a:pPr>
            <a:r>
              <a:rPr lang="en-GB" b="1" baseline="30000" dirty="0"/>
              <a:t>12 </a:t>
            </a:r>
            <a:r>
              <a:rPr lang="en-GB" dirty="0"/>
              <a:t>Then he dreamed, and behold, a ladder </a:t>
            </a:r>
            <a:r>
              <a:rPr lang="en-GB" i="1" dirty="0"/>
              <a:t>was </a:t>
            </a:r>
            <a:r>
              <a:rPr lang="en-GB" dirty="0"/>
              <a:t>set up on the earth, and its top reached to heaven; and there the angels of God were ascending and descending on it.</a:t>
            </a:r>
            <a:endParaRPr lang="en-AU" dirty="0"/>
          </a:p>
        </p:txBody>
      </p:sp>
    </p:spTree>
    <p:extLst>
      <p:ext uri="{BB962C8B-B14F-4D97-AF65-F5344CB8AC3E}">
        <p14:creationId xmlns:p14="http://schemas.microsoft.com/office/powerpoint/2010/main" val="475159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E54C-554E-4180-9F33-922521BF0A95}"/>
              </a:ext>
            </a:extLst>
          </p:cNvPr>
          <p:cNvSpPr>
            <a:spLocks noGrp="1"/>
          </p:cNvSpPr>
          <p:nvPr>
            <p:ph type="title"/>
          </p:nvPr>
        </p:nvSpPr>
        <p:spPr/>
        <p:txBody>
          <a:bodyPr/>
          <a:lstStyle/>
          <a:p>
            <a:r>
              <a:rPr lang="en-AU" dirty="0"/>
              <a:t>Genesis 28:16-17</a:t>
            </a:r>
          </a:p>
        </p:txBody>
      </p:sp>
      <p:sp>
        <p:nvSpPr>
          <p:cNvPr id="3" name="Content Placeholder 2">
            <a:extLst>
              <a:ext uri="{FF2B5EF4-FFF2-40B4-BE49-F238E27FC236}">
                <a16:creationId xmlns:a16="http://schemas.microsoft.com/office/drawing/2014/main" id="{DA61CE7A-B3D0-4788-B791-B9FBD33287DC}"/>
              </a:ext>
            </a:extLst>
          </p:cNvPr>
          <p:cNvSpPr>
            <a:spLocks noGrp="1"/>
          </p:cNvSpPr>
          <p:nvPr>
            <p:ph idx="1"/>
          </p:nvPr>
        </p:nvSpPr>
        <p:spPr/>
        <p:txBody>
          <a:bodyPr/>
          <a:lstStyle/>
          <a:p>
            <a:pPr marL="0" indent="0">
              <a:buNone/>
            </a:pPr>
            <a:r>
              <a:rPr lang="en-GB" b="1" baseline="30000" dirty="0"/>
              <a:t>16 </a:t>
            </a:r>
            <a:r>
              <a:rPr lang="en-GB" dirty="0"/>
              <a:t>Then Jacob awoke from his sleep and said, “Surely the </a:t>
            </a:r>
            <a:r>
              <a:rPr lang="en-GB" cap="small" dirty="0"/>
              <a:t>Lord</a:t>
            </a:r>
            <a:r>
              <a:rPr lang="en-GB" dirty="0"/>
              <a:t> is in this place, and I did not know </a:t>
            </a:r>
            <a:r>
              <a:rPr lang="en-GB" i="1" dirty="0"/>
              <a:t>it.</a:t>
            </a:r>
            <a:r>
              <a:rPr lang="en-GB" dirty="0"/>
              <a:t>” </a:t>
            </a:r>
          </a:p>
          <a:p>
            <a:pPr marL="0" indent="0">
              <a:buNone/>
            </a:pPr>
            <a:r>
              <a:rPr lang="en-GB" b="1" baseline="30000" dirty="0"/>
              <a:t>17 </a:t>
            </a:r>
            <a:r>
              <a:rPr lang="en-GB" dirty="0"/>
              <a:t>And he was afraid and said, “How awesome </a:t>
            </a:r>
            <a:r>
              <a:rPr lang="en-GB" i="1" dirty="0"/>
              <a:t>is</a:t>
            </a:r>
            <a:r>
              <a:rPr lang="en-GB" dirty="0"/>
              <a:t> this place! This </a:t>
            </a:r>
            <a:r>
              <a:rPr lang="en-GB" i="1" dirty="0"/>
              <a:t>is</a:t>
            </a:r>
            <a:r>
              <a:rPr lang="en-GB" dirty="0"/>
              <a:t> none other than the house of God, and this </a:t>
            </a:r>
            <a:r>
              <a:rPr lang="en-GB" i="1" dirty="0"/>
              <a:t>is</a:t>
            </a:r>
            <a:r>
              <a:rPr lang="en-GB" dirty="0"/>
              <a:t> the gate of heaven!”</a:t>
            </a:r>
            <a:endParaRPr lang="en-AU" dirty="0"/>
          </a:p>
        </p:txBody>
      </p:sp>
    </p:spTree>
    <p:extLst>
      <p:ext uri="{BB962C8B-B14F-4D97-AF65-F5344CB8AC3E}">
        <p14:creationId xmlns:p14="http://schemas.microsoft.com/office/powerpoint/2010/main" val="4068484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DC813-F5B4-4A3C-AC5E-3F225288C4A9}"/>
              </a:ext>
            </a:extLst>
          </p:cNvPr>
          <p:cNvSpPr>
            <a:spLocks noGrp="1"/>
          </p:cNvSpPr>
          <p:nvPr>
            <p:ph type="title"/>
          </p:nvPr>
        </p:nvSpPr>
        <p:spPr/>
        <p:txBody>
          <a:bodyPr/>
          <a:lstStyle/>
          <a:p>
            <a:r>
              <a:rPr lang="en-AU" dirty="0"/>
              <a:t>John 1:51</a:t>
            </a:r>
          </a:p>
        </p:txBody>
      </p:sp>
      <p:sp>
        <p:nvSpPr>
          <p:cNvPr id="3" name="Content Placeholder 2">
            <a:extLst>
              <a:ext uri="{FF2B5EF4-FFF2-40B4-BE49-F238E27FC236}">
                <a16:creationId xmlns:a16="http://schemas.microsoft.com/office/drawing/2014/main" id="{925FE427-F227-4E55-954B-702B8224100C}"/>
              </a:ext>
            </a:extLst>
          </p:cNvPr>
          <p:cNvSpPr>
            <a:spLocks noGrp="1"/>
          </p:cNvSpPr>
          <p:nvPr>
            <p:ph idx="1"/>
          </p:nvPr>
        </p:nvSpPr>
        <p:spPr/>
        <p:txBody>
          <a:bodyPr/>
          <a:lstStyle/>
          <a:p>
            <a:pPr marL="0" indent="0">
              <a:buNone/>
            </a:pPr>
            <a:r>
              <a:rPr lang="en-GB" b="1" baseline="30000" dirty="0"/>
              <a:t>51 </a:t>
            </a:r>
            <a:r>
              <a:rPr lang="en-GB" dirty="0"/>
              <a:t>And He said to him, “Most assuredly, I say to you, hereafter you shall see heaven open, and the angels of God ascending and descending upon the Son of Man.”</a:t>
            </a:r>
            <a:endParaRPr lang="en-AU" dirty="0"/>
          </a:p>
        </p:txBody>
      </p:sp>
    </p:spTree>
    <p:extLst>
      <p:ext uri="{BB962C8B-B14F-4D97-AF65-F5344CB8AC3E}">
        <p14:creationId xmlns:p14="http://schemas.microsoft.com/office/powerpoint/2010/main" val="1029449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B8883-B08F-497F-B956-4E6249666A11}"/>
              </a:ext>
            </a:extLst>
          </p:cNvPr>
          <p:cNvSpPr>
            <a:spLocks noGrp="1"/>
          </p:cNvSpPr>
          <p:nvPr>
            <p:ph type="title"/>
          </p:nvPr>
        </p:nvSpPr>
        <p:spPr/>
        <p:txBody>
          <a:bodyPr/>
          <a:lstStyle/>
          <a:p>
            <a:r>
              <a:rPr lang="en-AU" dirty="0"/>
              <a:t>Revelation 5:11-14</a:t>
            </a:r>
          </a:p>
        </p:txBody>
      </p:sp>
      <p:sp>
        <p:nvSpPr>
          <p:cNvPr id="3" name="Content Placeholder 2">
            <a:extLst>
              <a:ext uri="{FF2B5EF4-FFF2-40B4-BE49-F238E27FC236}">
                <a16:creationId xmlns:a16="http://schemas.microsoft.com/office/drawing/2014/main" id="{380D89E8-F3AD-4D0D-A1B6-52FB5066F12F}"/>
              </a:ext>
            </a:extLst>
          </p:cNvPr>
          <p:cNvSpPr>
            <a:spLocks noGrp="1"/>
          </p:cNvSpPr>
          <p:nvPr>
            <p:ph idx="1"/>
          </p:nvPr>
        </p:nvSpPr>
        <p:spPr>
          <a:xfrm>
            <a:off x="251520" y="1207293"/>
            <a:ext cx="8712968" cy="4958011"/>
          </a:xfrm>
        </p:spPr>
        <p:txBody>
          <a:bodyPr>
            <a:normAutofit lnSpcReduction="10000"/>
          </a:bodyPr>
          <a:lstStyle/>
          <a:p>
            <a:pPr marL="0" indent="0">
              <a:buNone/>
            </a:pPr>
            <a:r>
              <a:rPr lang="en-GB" b="1" baseline="30000" dirty="0"/>
              <a:t>11 </a:t>
            </a:r>
            <a:r>
              <a:rPr lang="en-GB" dirty="0"/>
              <a:t>Then I looked, and I heard the voice of many angels around the throne, the living creatures, and the elders; and the number of them was ten thousand times ten thousand, and thousands of thousands, </a:t>
            </a:r>
          </a:p>
          <a:p>
            <a:pPr marL="0" indent="0">
              <a:buNone/>
            </a:pPr>
            <a:r>
              <a:rPr lang="en-GB" b="1" baseline="30000" dirty="0"/>
              <a:t>12 </a:t>
            </a:r>
            <a:r>
              <a:rPr lang="en-GB" dirty="0"/>
              <a:t>saying with a loud voice:</a:t>
            </a:r>
          </a:p>
          <a:p>
            <a:pPr marL="0" indent="0">
              <a:buNone/>
            </a:pPr>
            <a:r>
              <a:rPr lang="en-GB" dirty="0"/>
              <a:t>“Worthy is the Lamb who was slain</a:t>
            </a:r>
            <a:br>
              <a:rPr lang="en-GB" dirty="0"/>
            </a:br>
            <a:r>
              <a:rPr lang="en-GB" dirty="0"/>
              <a:t>To receive power and riches and wisdom,</a:t>
            </a:r>
            <a:br>
              <a:rPr lang="en-GB" dirty="0"/>
            </a:br>
            <a:r>
              <a:rPr lang="en-GB" dirty="0"/>
              <a:t>And strength and </a:t>
            </a:r>
            <a:r>
              <a:rPr lang="en-GB" dirty="0" err="1"/>
              <a:t>honor</a:t>
            </a:r>
            <a:r>
              <a:rPr lang="en-GB" dirty="0"/>
              <a:t> and glory and blessing!”</a:t>
            </a:r>
          </a:p>
          <a:p>
            <a:pPr marL="0" indent="0">
              <a:buNone/>
            </a:pPr>
            <a:endParaRPr lang="en-AU" dirty="0"/>
          </a:p>
        </p:txBody>
      </p:sp>
    </p:spTree>
    <p:extLst>
      <p:ext uri="{BB962C8B-B14F-4D97-AF65-F5344CB8AC3E}">
        <p14:creationId xmlns:p14="http://schemas.microsoft.com/office/powerpoint/2010/main" val="1058053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D09C2-BE09-469C-B7DE-111ADE33BA2A}"/>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16F6326F-9469-4057-ABFF-DAB4E77B08D9}"/>
              </a:ext>
            </a:extLst>
          </p:cNvPr>
          <p:cNvSpPr>
            <a:spLocks noGrp="1"/>
          </p:cNvSpPr>
          <p:nvPr>
            <p:ph idx="1"/>
          </p:nvPr>
        </p:nvSpPr>
        <p:spPr/>
        <p:txBody>
          <a:bodyPr>
            <a:normAutofit fontScale="92500" lnSpcReduction="10000"/>
          </a:bodyPr>
          <a:lstStyle/>
          <a:p>
            <a:pPr marL="0" indent="0">
              <a:buNone/>
            </a:pPr>
            <a:r>
              <a:rPr lang="en-GB" b="1" baseline="30000" dirty="0"/>
              <a:t>13 </a:t>
            </a:r>
            <a:r>
              <a:rPr lang="en-GB" dirty="0"/>
              <a:t>And every creature which is in heaven and on the earth and under the earth and such as are in the sea, and all that are in them, I heard saying:</a:t>
            </a:r>
          </a:p>
          <a:p>
            <a:pPr marL="0" indent="0">
              <a:buNone/>
            </a:pPr>
            <a:r>
              <a:rPr lang="en-GB" dirty="0"/>
              <a:t>“Blessing and </a:t>
            </a:r>
            <a:r>
              <a:rPr lang="en-GB" dirty="0" err="1"/>
              <a:t>honor</a:t>
            </a:r>
            <a:r>
              <a:rPr lang="en-GB" dirty="0"/>
              <a:t> and glory and power</a:t>
            </a:r>
            <a:br>
              <a:rPr lang="en-GB" dirty="0"/>
            </a:br>
            <a:r>
              <a:rPr lang="en-GB" i="1" dirty="0"/>
              <a:t>Be</a:t>
            </a:r>
            <a:r>
              <a:rPr lang="en-GB" dirty="0"/>
              <a:t> to Him who sits on the throne,</a:t>
            </a:r>
            <a:br>
              <a:rPr lang="en-GB" dirty="0"/>
            </a:br>
            <a:r>
              <a:rPr lang="en-GB" dirty="0"/>
              <a:t>And to the Lamb, forever and</a:t>
            </a:r>
            <a:r>
              <a:rPr lang="en-GB" baseline="30000" dirty="0"/>
              <a:t> </a:t>
            </a:r>
            <a:r>
              <a:rPr lang="en-GB" dirty="0"/>
              <a:t>ever!”</a:t>
            </a:r>
          </a:p>
          <a:p>
            <a:pPr marL="0" indent="0">
              <a:buNone/>
            </a:pPr>
            <a:r>
              <a:rPr lang="en-GB" b="1" baseline="30000" dirty="0"/>
              <a:t>14 </a:t>
            </a:r>
            <a:r>
              <a:rPr lang="en-GB" dirty="0"/>
              <a:t>Then the four living creatures said, “Amen!” And the twenty-four elders fell down and worshiped Him who lives forever and ever.</a:t>
            </a:r>
          </a:p>
          <a:p>
            <a:pPr marL="0" indent="0">
              <a:buNone/>
            </a:pPr>
            <a:endParaRPr lang="en-AU" dirty="0"/>
          </a:p>
        </p:txBody>
      </p:sp>
    </p:spTree>
    <p:extLst>
      <p:ext uri="{BB962C8B-B14F-4D97-AF65-F5344CB8AC3E}">
        <p14:creationId xmlns:p14="http://schemas.microsoft.com/office/powerpoint/2010/main" val="2731061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5A69E-A235-49F2-A0F1-39026C52F178}"/>
              </a:ext>
            </a:extLst>
          </p:cNvPr>
          <p:cNvSpPr>
            <a:spLocks noGrp="1"/>
          </p:cNvSpPr>
          <p:nvPr>
            <p:ph type="title"/>
          </p:nvPr>
        </p:nvSpPr>
        <p:spPr/>
        <p:txBody>
          <a:bodyPr/>
          <a:lstStyle/>
          <a:p>
            <a:r>
              <a:rPr lang="en-AU" dirty="0"/>
              <a:t>2 Kings 6:8-17</a:t>
            </a:r>
          </a:p>
        </p:txBody>
      </p:sp>
      <p:sp>
        <p:nvSpPr>
          <p:cNvPr id="3" name="Content Placeholder 2">
            <a:extLst>
              <a:ext uri="{FF2B5EF4-FFF2-40B4-BE49-F238E27FC236}">
                <a16:creationId xmlns:a16="http://schemas.microsoft.com/office/drawing/2014/main" id="{96A89690-7ED2-40F8-9177-D4EACD419181}"/>
              </a:ext>
            </a:extLst>
          </p:cNvPr>
          <p:cNvSpPr>
            <a:spLocks noGrp="1"/>
          </p:cNvSpPr>
          <p:nvPr>
            <p:ph idx="1"/>
          </p:nvPr>
        </p:nvSpPr>
        <p:spPr>
          <a:xfrm>
            <a:off x="251520" y="980728"/>
            <a:ext cx="8712968" cy="5760640"/>
          </a:xfrm>
        </p:spPr>
        <p:txBody>
          <a:bodyPr>
            <a:normAutofit fontScale="77500" lnSpcReduction="20000"/>
          </a:bodyPr>
          <a:lstStyle/>
          <a:p>
            <a:pPr marL="0" indent="0">
              <a:buNone/>
            </a:pPr>
            <a:r>
              <a:rPr lang="en-GB" b="1" baseline="30000" dirty="0"/>
              <a:t>8 </a:t>
            </a:r>
            <a:r>
              <a:rPr lang="en-GB" dirty="0"/>
              <a:t>Now the king of Syria was making war against Israel; and he consulted with his servants, saying, “My camp </a:t>
            </a:r>
            <a:r>
              <a:rPr lang="en-GB" i="1" dirty="0"/>
              <a:t>will be</a:t>
            </a:r>
            <a:r>
              <a:rPr lang="en-GB" dirty="0"/>
              <a:t> in such and such a place.” </a:t>
            </a:r>
          </a:p>
          <a:p>
            <a:pPr marL="0" indent="0">
              <a:buNone/>
            </a:pPr>
            <a:r>
              <a:rPr lang="en-GB" b="1" baseline="30000" dirty="0"/>
              <a:t>9 </a:t>
            </a:r>
            <a:r>
              <a:rPr lang="en-GB" dirty="0"/>
              <a:t>And the man of God sent to the king of Israel, saying, “Beware that you do not pass this place, for the Syrians are coming down there.” </a:t>
            </a:r>
          </a:p>
          <a:p>
            <a:pPr marL="0" indent="0">
              <a:buNone/>
            </a:pPr>
            <a:r>
              <a:rPr lang="en-GB" b="1" baseline="30000" dirty="0"/>
              <a:t>10 </a:t>
            </a:r>
            <a:r>
              <a:rPr lang="en-GB" dirty="0"/>
              <a:t>Then the king of Israel sent </a:t>
            </a:r>
            <a:r>
              <a:rPr lang="en-GB" i="1" dirty="0"/>
              <a:t>someone</a:t>
            </a:r>
            <a:r>
              <a:rPr lang="en-GB" dirty="0"/>
              <a:t> to the place of which the man of God had told him. Thus he warned him, and he was watchful there, not just once or twice.</a:t>
            </a:r>
          </a:p>
          <a:p>
            <a:pPr marL="0" indent="0">
              <a:buNone/>
            </a:pPr>
            <a:r>
              <a:rPr lang="en-GB" b="1" baseline="30000" dirty="0"/>
              <a:t>11 </a:t>
            </a:r>
            <a:r>
              <a:rPr lang="en-GB" dirty="0"/>
              <a:t>Therefore the heart of the king of Syria was greatly troubled by this thing; and he called his servants and said to them, “Will you not show me which of us </a:t>
            </a:r>
            <a:r>
              <a:rPr lang="en-GB" i="1" dirty="0"/>
              <a:t>is</a:t>
            </a:r>
            <a:r>
              <a:rPr lang="en-GB" dirty="0"/>
              <a:t> for the king of Israel?”</a:t>
            </a:r>
          </a:p>
          <a:p>
            <a:pPr marL="0" indent="0">
              <a:buNone/>
            </a:pPr>
            <a:r>
              <a:rPr lang="en-GB" b="1" baseline="30000" dirty="0"/>
              <a:t>12 </a:t>
            </a:r>
            <a:r>
              <a:rPr lang="en-GB" dirty="0"/>
              <a:t>And one of his servants said, “None, my lord, O king; but Elisha, the prophet who </a:t>
            </a:r>
            <a:r>
              <a:rPr lang="en-GB" i="1" dirty="0"/>
              <a:t>is</a:t>
            </a:r>
            <a:r>
              <a:rPr lang="en-GB" dirty="0"/>
              <a:t> in Israel, tells the king of Israel the words that you speak in your bedroom.”</a:t>
            </a:r>
          </a:p>
          <a:p>
            <a:pPr marL="0" indent="0">
              <a:buNone/>
            </a:pPr>
            <a:endParaRPr lang="en-AU" dirty="0"/>
          </a:p>
        </p:txBody>
      </p:sp>
    </p:spTree>
    <p:extLst>
      <p:ext uri="{BB962C8B-B14F-4D97-AF65-F5344CB8AC3E}">
        <p14:creationId xmlns:p14="http://schemas.microsoft.com/office/powerpoint/2010/main" val="1713366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B8634F-3637-451B-81B1-B79BD7ED17F9}"/>
              </a:ext>
            </a:extLst>
          </p:cNvPr>
          <p:cNvSpPr>
            <a:spLocks noGrp="1"/>
          </p:cNvSpPr>
          <p:nvPr>
            <p:ph idx="1"/>
          </p:nvPr>
        </p:nvSpPr>
        <p:spPr>
          <a:xfrm>
            <a:off x="251520" y="188640"/>
            <a:ext cx="8712968" cy="6669360"/>
          </a:xfrm>
        </p:spPr>
        <p:txBody>
          <a:bodyPr>
            <a:normAutofit fontScale="77500" lnSpcReduction="20000"/>
          </a:bodyPr>
          <a:lstStyle/>
          <a:p>
            <a:pPr marL="0" indent="0">
              <a:buNone/>
            </a:pPr>
            <a:r>
              <a:rPr lang="en-GB" b="1" baseline="30000" dirty="0"/>
              <a:t>13 </a:t>
            </a:r>
            <a:r>
              <a:rPr lang="en-GB" dirty="0"/>
              <a:t>So he said, “Go and see where he </a:t>
            </a:r>
            <a:r>
              <a:rPr lang="en-GB" i="1" dirty="0"/>
              <a:t>is, </a:t>
            </a:r>
            <a:r>
              <a:rPr lang="en-GB" dirty="0"/>
              <a:t>that I may send and get him.”</a:t>
            </a:r>
          </a:p>
          <a:p>
            <a:pPr marL="0" indent="0">
              <a:buNone/>
            </a:pPr>
            <a:r>
              <a:rPr lang="en-GB" dirty="0"/>
              <a:t>And it was told him, saying, “Surely </a:t>
            </a:r>
            <a:r>
              <a:rPr lang="en-GB" i="1" dirty="0"/>
              <a:t>he is</a:t>
            </a:r>
            <a:r>
              <a:rPr lang="en-GB" dirty="0"/>
              <a:t> in Dothan.”</a:t>
            </a:r>
          </a:p>
          <a:p>
            <a:pPr marL="0" indent="0">
              <a:buNone/>
            </a:pPr>
            <a:r>
              <a:rPr lang="en-GB" b="1" baseline="30000" dirty="0"/>
              <a:t>14 </a:t>
            </a:r>
            <a:r>
              <a:rPr lang="en-GB" dirty="0"/>
              <a:t>Therefore he sent horses and chariots and a great army there, and they came by night and surrounded the city. </a:t>
            </a:r>
          </a:p>
          <a:p>
            <a:pPr marL="0" indent="0">
              <a:buNone/>
            </a:pPr>
            <a:r>
              <a:rPr lang="en-GB" b="1" baseline="30000" dirty="0"/>
              <a:t>15 </a:t>
            </a:r>
            <a:r>
              <a:rPr lang="en-GB" dirty="0"/>
              <a:t>And when the servant of the man of God arose early and went out, there was an army, surrounding the city with horses and chariots. And his servant said to him, “Alas, my master! What shall we do?”</a:t>
            </a:r>
          </a:p>
          <a:p>
            <a:pPr marL="0" indent="0">
              <a:buNone/>
            </a:pPr>
            <a:r>
              <a:rPr lang="en-GB" b="1" baseline="30000" dirty="0"/>
              <a:t>16 </a:t>
            </a:r>
            <a:r>
              <a:rPr lang="en-GB" dirty="0"/>
              <a:t>So he answered, “Do not fear, for those who </a:t>
            </a:r>
            <a:r>
              <a:rPr lang="en-GB" i="1" dirty="0"/>
              <a:t>are</a:t>
            </a:r>
            <a:r>
              <a:rPr lang="en-GB" dirty="0"/>
              <a:t> with us </a:t>
            </a:r>
            <a:r>
              <a:rPr lang="en-GB" i="1" dirty="0"/>
              <a:t>are</a:t>
            </a:r>
            <a:r>
              <a:rPr lang="en-GB" dirty="0"/>
              <a:t> more than those who </a:t>
            </a:r>
            <a:r>
              <a:rPr lang="en-GB" i="1" dirty="0"/>
              <a:t>are</a:t>
            </a:r>
            <a:r>
              <a:rPr lang="en-GB" dirty="0"/>
              <a:t> with them.” </a:t>
            </a:r>
          </a:p>
          <a:p>
            <a:pPr marL="0" indent="0">
              <a:buNone/>
            </a:pPr>
            <a:r>
              <a:rPr lang="en-GB" b="1" baseline="30000" dirty="0"/>
              <a:t>17 </a:t>
            </a:r>
            <a:r>
              <a:rPr lang="en-GB" dirty="0"/>
              <a:t>And Elisha prayed, and said, “</a:t>
            </a:r>
            <a:r>
              <a:rPr lang="en-GB" cap="small" dirty="0"/>
              <a:t>Lord</a:t>
            </a:r>
            <a:r>
              <a:rPr lang="en-GB" dirty="0"/>
              <a:t>, I pray, open his eyes that he may see.” Then the </a:t>
            </a:r>
            <a:r>
              <a:rPr lang="en-GB" cap="small" dirty="0"/>
              <a:t>Lord</a:t>
            </a:r>
            <a:r>
              <a:rPr lang="en-GB" dirty="0"/>
              <a:t> opened the eyes of the young man, and he saw. And behold, the mountain </a:t>
            </a:r>
            <a:r>
              <a:rPr lang="en-GB" i="1" dirty="0"/>
              <a:t>was</a:t>
            </a:r>
            <a:r>
              <a:rPr lang="en-GB" dirty="0"/>
              <a:t> full of horses and chariots of fire all around Elisha.</a:t>
            </a:r>
          </a:p>
          <a:p>
            <a:pPr marL="0" indent="0">
              <a:buNone/>
            </a:pPr>
            <a:endParaRPr lang="en-AU" dirty="0"/>
          </a:p>
        </p:txBody>
      </p:sp>
    </p:spTree>
    <p:extLst>
      <p:ext uri="{BB962C8B-B14F-4D97-AF65-F5344CB8AC3E}">
        <p14:creationId xmlns:p14="http://schemas.microsoft.com/office/powerpoint/2010/main" val="2146261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D1FDA-E8CD-403B-8892-64249848904B}"/>
              </a:ext>
            </a:extLst>
          </p:cNvPr>
          <p:cNvSpPr>
            <a:spLocks noGrp="1"/>
          </p:cNvSpPr>
          <p:nvPr>
            <p:ph type="title"/>
          </p:nvPr>
        </p:nvSpPr>
        <p:spPr/>
        <p:txBody>
          <a:bodyPr/>
          <a:lstStyle/>
          <a:p>
            <a:r>
              <a:rPr lang="en-GB" dirty="0"/>
              <a:t>5. General Assembly</a:t>
            </a:r>
            <a:br>
              <a:rPr lang="en-GB" dirty="0"/>
            </a:br>
            <a:r>
              <a:rPr lang="en-GB" sz="2500" dirty="0"/>
              <a:t>       </a:t>
            </a:r>
            <a:r>
              <a:rPr lang="en-GB" sz="2500" b="0" dirty="0"/>
              <a:t>[</a:t>
            </a:r>
            <a:r>
              <a:rPr lang="en-GB" sz="2400" b="0" dirty="0"/>
              <a:t>A mass meeting, universal companionship, all believers]</a:t>
            </a:r>
            <a:endParaRPr lang="en-AU" b="0" dirty="0"/>
          </a:p>
        </p:txBody>
      </p:sp>
      <p:sp>
        <p:nvSpPr>
          <p:cNvPr id="3" name="Content Placeholder 2">
            <a:extLst>
              <a:ext uri="{FF2B5EF4-FFF2-40B4-BE49-F238E27FC236}">
                <a16:creationId xmlns:a16="http://schemas.microsoft.com/office/drawing/2014/main" id="{F16CE28D-9038-47B5-BFB5-ADA8C0AD2516}"/>
              </a:ext>
            </a:extLst>
          </p:cNvPr>
          <p:cNvSpPr>
            <a:spLocks noGrp="1"/>
          </p:cNvSpPr>
          <p:nvPr>
            <p:ph idx="1"/>
          </p:nvPr>
        </p:nvSpPr>
        <p:spPr>
          <a:xfrm>
            <a:off x="251520" y="1207293"/>
            <a:ext cx="8712968" cy="4958011"/>
          </a:xfrm>
        </p:spPr>
        <p:txBody>
          <a:bodyPr>
            <a:normAutofit fontScale="85000" lnSpcReduction="10000"/>
          </a:bodyPr>
          <a:lstStyle/>
          <a:p>
            <a:r>
              <a:rPr lang="en-AU" dirty="0"/>
              <a:t>Universal gathering and worship (Rev 4)</a:t>
            </a:r>
          </a:p>
          <a:p>
            <a:r>
              <a:rPr lang="en-AU" dirty="0"/>
              <a:t>Old Testament Assemblies </a:t>
            </a:r>
            <a:r>
              <a:rPr lang="en-AU" dirty="0" err="1"/>
              <a:t>e.g</a:t>
            </a:r>
            <a:r>
              <a:rPr lang="en-AU" dirty="0"/>
              <a:t> </a:t>
            </a:r>
            <a:r>
              <a:rPr lang="en-AU" i="1" dirty="0"/>
              <a:t>Feasts, solemn assembly, appointed assemblies </a:t>
            </a:r>
            <a:r>
              <a:rPr lang="en-AU" dirty="0"/>
              <a:t>(Num 1:18; Num 10:1-10; </a:t>
            </a:r>
            <a:r>
              <a:rPr lang="en-AU" dirty="0" err="1"/>
              <a:t>Zeph</a:t>
            </a:r>
            <a:r>
              <a:rPr lang="en-AU" dirty="0"/>
              <a:t> 3:18)</a:t>
            </a:r>
          </a:p>
          <a:p>
            <a:r>
              <a:rPr lang="en-AU" dirty="0"/>
              <a:t>The general assembly God dislikes (Isaiah 1:1-13)</a:t>
            </a:r>
          </a:p>
          <a:p>
            <a:r>
              <a:rPr lang="en-AU" dirty="0"/>
              <a:t>The </a:t>
            </a:r>
            <a:r>
              <a:rPr lang="en-AU" dirty="0" err="1"/>
              <a:t>Ekklesia</a:t>
            </a:r>
            <a:r>
              <a:rPr lang="en-AU" dirty="0"/>
              <a:t> of God (Church)</a:t>
            </a:r>
          </a:p>
          <a:p>
            <a:r>
              <a:rPr lang="en-AU" dirty="0"/>
              <a:t>Let the redeemed of the Lord say so (Ps 107:2; Ps 149:5-9)</a:t>
            </a:r>
          </a:p>
          <a:p>
            <a:r>
              <a:rPr lang="en-AU" dirty="0"/>
              <a:t>God speaks(Hebrews 12:25-29)</a:t>
            </a:r>
          </a:p>
          <a:p>
            <a:r>
              <a:rPr lang="en-AU" dirty="0"/>
              <a:t>People gathered together (Nehemiah 8:1-8)</a:t>
            </a:r>
          </a:p>
          <a:p>
            <a:r>
              <a:rPr lang="en-AU" dirty="0"/>
              <a:t>To Seek, hear, worship, celebrate (feasts)</a:t>
            </a:r>
          </a:p>
        </p:txBody>
      </p:sp>
    </p:spTree>
    <p:extLst>
      <p:ext uri="{BB962C8B-B14F-4D97-AF65-F5344CB8AC3E}">
        <p14:creationId xmlns:p14="http://schemas.microsoft.com/office/powerpoint/2010/main" val="1409576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ECEB1-4E79-4B4C-8F3B-20ACC1A7A557}"/>
              </a:ext>
            </a:extLst>
          </p:cNvPr>
          <p:cNvSpPr>
            <a:spLocks noGrp="1"/>
          </p:cNvSpPr>
          <p:nvPr>
            <p:ph type="title"/>
          </p:nvPr>
        </p:nvSpPr>
        <p:spPr/>
        <p:txBody>
          <a:bodyPr/>
          <a:lstStyle/>
          <a:p>
            <a:r>
              <a:rPr lang="en-AU" dirty="0"/>
              <a:t>Isaiah 1:1, 11-13</a:t>
            </a:r>
          </a:p>
        </p:txBody>
      </p:sp>
      <p:sp>
        <p:nvSpPr>
          <p:cNvPr id="3" name="Content Placeholder 2">
            <a:extLst>
              <a:ext uri="{FF2B5EF4-FFF2-40B4-BE49-F238E27FC236}">
                <a16:creationId xmlns:a16="http://schemas.microsoft.com/office/drawing/2014/main" id="{F07BA65C-F537-401D-98E3-EC160C8929BB}"/>
              </a:ext>
            </a:extLst>
          </p:cNvPr>
          <p:cNvSpPr>
            <a:spLocks noGrp="1"/>
          </p:cNvSpPr>
          <p:nvPr>
            <p:ph idx="1"/>
          </p:nvPr>
        </p:nvSpPr>
        <p:spPr>
          <a:xfrm>
            <a:off x="251520" y="1052736"/>
            <a:ext cx="8712968" cy="5390059"/>
          </a:xfrm>
        </p:spPr>
        <p:txBody>
          <a:bodyPr>
            <a:normAutofit fontScale="85000" lnSpcReduction="20000"/>
          </a:bodyPr>
          <a:lstStyle/>
          <a:p>
            <a:pPr marL="0" indent="0">
              <a:buNone/>
            </a:pPr>
            <a:r>
              <a:rPr lang="en-GB" b="1" baseline="30000" dirty="0"/>
              <a:t>1</a:t>
            </a:r>
            <a:r>
              <a:rPr lang="en-GB" dirty="0"/>
              <a:t> The vision of Isaiah the son of </a:t>
            </a:r>
            <a:r>
              <a:rPr lang="en-GB" dirty="0" err="1"/>
              <a:t>Amoz</a:t>
            </a:r>
            <a:r>
              <a:rPr lang="en-GB" dirty="0"/>
              <a:t>, which he saw concerning Judah and Jerusalem in the days of Uzziah, Jotham, Ahaz, </a:t>
            </a:r>
            <a:r>
              <a:rPr lang="en-GB" i="1" dirty="0"/>
              <a:t>and</a:t>
            </a:r>
            <a:r>
              <a:rPr lang="en-GB" dirty="0"/>
              <a:t> Hezekiah, kings of Judah.</a:t>
            </a:r>
          </a:p>
          <a:p>
            <a:pPr marL="0" indent="0">
              <a:buNone/>
            </a:pPr>
            <a:r>
              <a:rPr lang="en-GB" b="1" baseline="30000" dirty="0"/>
              <a:t> …</a:t>
            </a:r>
          </a:p>
          <a:p>
            <a:pPr marL="0" indent="0">
              <a:buNone/>
            </a:pPr>
            <a:r>
              <a:rPr lang="en-GB" b="1" baseline="30000" dirty="0"/>
              <a:t>11</a:t>
            </a:r>
            <a:r>
              <a:rPr lang="en-GB" dirty="0"/>
              <a:t> “To what purpose </a:t>
            </a:r>
            <a:r>
              <a:rPr lang="en-GB" i="1" dirty="0"/>
              <a:t>is</a:t>
            </a:r>
            <a:r>
              <a:rPr lang="en-GB" dirty="0"/>
              <a:t> the multitude of your sacrifices to Me?”</a:t>
            </a:r>
            <a:br>
              <a:rPr lang="en-GB" dirty="0"/>
            </a:br>
            <a:r>
              <a:rPr lang="en-GB" dirty="0"/>
              <a:t>Says the </a:t>
            </a:r>
            <a:r>
              <a:rPr lang="en-GB" cap="small" dirty="0"/>
              <a:t>Lord</a:t>
            </a:r>
            <a:r>
              <a:rPr lang="en-GB" dirty="0"/>
              <a:t>.</a:t>
            </a:r>
            <a:br>
              <a:rPr lang="en-GB" dirty="0"/>
            </a:br>
            <a:r>
              <a:rPr lang="en-GB" dirty="0"/>
              <a:t>“I have had enough of burnt offerings of rams</a:t>
            </a:r>
            <a:br>
              <a:rPr lang="en-GB" dirty="0"/>
            </a:br>
            <a:r>
              <a:rPr lang="en-GB" dirty="0"/>
              <a:t>And the fat of fed cattle.</a:t>
            </a:r>
            <a:br>
              <a:rPr lang="en-GB" dirty="0"/>
            </a:br>
            <a:r>
              <a:rPr lang="en-GB" dirty="0"/>
              <a:t>I do not delight in the blood of bulls,</a:t>
            </a:r>
            <a:br>
              <a:rPr lang="en-GB" dirty="0"/>
            </a:br>
            <a:r>
              <a:rPr lang="en-GB" dirty="0"/>
              <a:t>Or of lambs or goats.</a:t>
            </a:r>
          </a:p>
          <a:p>
            <a:pPr marL="0" indent="0">
              <a:buNone/>
            </a:pPr>
            <a:r>
              <a:rPr lang="en-GB" b="1" baseline="30000" dirty="0"/>
              <a:t>12 </a:t>
            </a:r>
            <a:r>
              <a:rPr lang="en-GB" dirty="0"/>
              <a:t>“When you come to appear before Me,</a:t>
            </a:r>
            <a:br>
              <a:rPr lang="en-GB" dirty="0"/>
            </a:br>
            <a:r>
              <a:rPr lang="en-GB" dirty="0"/>
              <a:t>Who has required this from your hand,</a:t>
            </a:r>
            <a:br>
              <a:rPr lang="en-GB" dirty="0"/>
            </a:br>
            <a:r>
              <a:rPr lang="en-GB" dirty="0"/>
              <a:t>To trample My courts?</a:t>
            </a:r>
            <a:endParaRPr lang="en-AU" dirty="0"/>
          </a:p>
        </p:txBody>
      </p:sp>
    </p:spTree>
    <p:extLst>
      <p:ext uri="{BB962C8B-B14F-4D97-AF65-F5344CB8AC3E}">
        <p14:creationId xmlns:p14="http://schemas.microsoft.com/office/powerpoint/2010/main" val="1476721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A980D-C975-4765-A3BD-59224E0917D2}"/>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A0366411-3BE0-46AB-B573-84F818581ADA}"/>
              </a:ext>
            </a:extLst>
          </p:cNvPr>
          <p:cNvSpPr>
            <a:spLocks noGrp="1"/>
          </p:cNvSpPr>
          <p:nvPr>
            <p:ph idx="1"/>
          </p:nvPr>
        </p:nvSpPr>
        <p:spPr/>
        <p:txBody>
          <a:bodyPr/>
          <a:lstStyle/>
          <a:p>
            <a:pPr marL="0" indent="0">
              <a:buNone/>
            </a:pPr>
            <a:r>
              <a:rPr lang="en-GB" b="1" baseline="30000" dirty="0"/>
              <a:t>13 </a:t>
            </a:r>
            <a:r>
              <a:rPr lang="en-GB" dirty="0"/>
              <a:t>Bring no more futile sacrifices;</a:t>
            </a:r>
            <a:br>
              <a:rPr lang="en-GB" dirty="0"/>
            </a:br>
            <a:r>
              <a:rPr lang="en-GB" dirty="0"/>
              <a:t>Incense is an abomination to Me.</a:t>
            </a:r>
            <a:br>
              <a:rPr lang="en-GB" dirty="0"/>
            </a:br>
            <a:r>
              <a:rPr lang="en-GB" dirty="0"/>
              <a:t>The New Moons, the Sabbaths, and the calling of assemblies—</a:t>
            </a:r>
            <a:br>
              <a:rPr lang="en-GB" dirty="0"/>
            </a:br>
            <a:r>
              <a:rPr lang="en-GB" dirty="0"/>
              <a:t>I cannot endure iniquity and the sacred meeting.</a:t>
            </a:r>
          </a:p>
          <a:p>
            <a:pPr marL="0" indent="0">
              <a:buNone/>
            </a:pPr>
            <a:endParaRPr lang="en-AU" dirty="0"/>
          </a:p>
        </p:txBody>
      </p:sp>
    </p:spTree>
    <p:extLst>
      <p:ext uri="{BB962C8B-B14F-4D97-AF65-F5344CB8AC3E}">
        <p14:creationId xmlns:p14="http://schemas.microsoft.com/office/powerpoint/2010/main" val="1820120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DBD84-682C-4BD3-B75D-17905ACCC39E}"/>
              </a:ext>
            </a:extLst>
          </p:cNvPr>
          <p:cNvSpPr>
            <a:spLocks noGrp="1"/>
          </p:cNvSpPr>
          <p:nvPr>
            <p:ph type="title"/>
          </p:nvPr>
        </p:nvSpPr>
        <p:spPr/>
        <p:txBody>
          <a:bodyPr/>
          <a:lstStyle/>
          <a:p>
            <a:r>
              <a:rPr lang="en-AU" dirty="0"/>
              <a:t>EKKLESIA (Church)</a:t>
            </a:r>
          </a:p>
        </p:txBody>
      </p:sp>
      <p:sp>
        <p:nvSpPr>
          <p:cNvPr id="3" name="Content Placeholder 2">
            <a:extLst>
              <a:ext uri="{FF2B5EF4-FFF2-40B4-BE49-F238E27FC236}">
                <a16:creationId xmlns:a16="http://schemas.microsoft.com/office/drawing/2014/main" id="{719411E7-3E35-4E8F-B77D-D45F62799BA9}"/>
              </a:ext>
            </a:extLst>
          </p:cNvPr>
          <p:cNvSpPr>
            <a:spLocks noGrp="1"/>
          </p:cNvSpPr>
          <p:nvPr>
            <p:ph idx="1"/>
          </p:nvPr>
        </p:nvSpPr>
        <p:spPr/>
        <p:txBody>
          <a:bodyPr/>
          <a:lstStyle/>
          <a:p>
            <a:r>
              <a:rPr lang="en-AU" dirty="0"/>
              <a:t>It was used among the Greeks of a body of citizens “gathered” to discuss the affair of state.</a:t>
            </a:r>
          </a:p>
          <a:p>
            <a:r>
              <a:rPr lang="en-AU" dirty="0"/>
              <a:t>See Acts 19:39</a:t>
            </a:r>
          </a:p>
        </p:txBody>
      </p:sp>
    </p:spTree>
    <p:extLst>
      <p:ext uri="{BB962C8B-B14F-4D97-AF65-F5344CB8AC3E}">
        <p14:creationId xmlns:p14="http://schemas.microsoft.com/office/powerpoint/2010/main" val="2649187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FBC2B-08CC-4964-8588-8B0178F5430B}"/>
              </a:ext>
            </a:extLst>
          </p:cNvPr>
          <p:cNvSpPr>
            <a:spLocks noGrp="1"/>
          </p:cNvSpPr>
          <p:nvPr>
            <p:ph type="title"/>
          </p:nvPr>
        </p:nvSpPr>
        <p:spPr/>
        <p:txBody>
          <a:bodyPr/>
          <a:lstStyle/>
          <a:p>
            <a:r>
              <a:rPr lang="en-GB" sz="2000" i="1" dirty="0"/>
              <a:t>By Kevin Conner</a:t>
            </a:r>
            <a:br>
              <a:rPr lang="en-GB" sz="2000" b="0" dirty="0"/>
            </a:br>
            <a:r>
              <a:rPr lang="en-GB" sz="2000" i="1" dirty="0"/>
              <a:t>Adapted from 'Restoration Theology' and 'The Book of Revelation'</a:t>
            </a:r>
            <a:endParaRPr lang="en-AU" sz="2000" dirty="0"/>
          </a:p>
        </p:txBody>
      </p:sp>
      <p:sp>
        <p:nvSpPr>
          <p:cNvPr id="3" name="Content Placeholder 2">
            <a:extLst>
              <a:ext uri="{FF2B5EF4-FFF2-40B4-BE49-F238E27FC236}">
                <a16:creationId xmlns:a16="http://schemas.microsoft.com/office/drawing/2014/main" id="{7FEF2848-11E5-4B49-B38B-849958208D6C}"/>
              </a:ext>
            </a:extLst>
          </p:cNvPr>
          <p:cNvSpPr>
            <a:spLocks noGrp="1"/>
          </p:cNvSpPr>
          <p:nvPr>
            <p:ph idx="1"/>
          </p:nvPr>
        </p:nvSpPr>
        <p:spPr/>
        <p:txBody>
          <a:bodyPr/>
          <a:lstStyle/>
          <a:p>
            <a:pPr marL="0" indent="0">
              <a:buNone/>
            </a:pPr>
            <a:r>
              <a:rPr lang="en-GB" dirty="0"/>
              <a:t>In essence, therefore the Church, the </a:t>
            </a:r>
            <a:r>
              <a:rPr lang="en-GB" dirty="0" err="1"/>
              <a:t>ekklesia</a:t>
            </a:r>
            <a:r>
              <a:rPr lang="en-GB" dirty="0"/>
              <a:t>, is a body of people, not so much assembling because they have chosen to come together, but </a:t>
            </a:r>
            <a:r>
              <a:rPr lang="en-GB" b="1" dirty="0"/>
              <a:t>assembling because God has called them to Himself</a:t>
            </a:r>
            <a:r>
              <a:rPr lang="en-GB" dirty="0"/>
              <a:t>; not so much assembling to share their own thoughts or opinions, but </a:t>
            </a:r>
            <a:r>
              <a:rPr lang="en-GB" b="1" dirty="0"/>
              <a:t>assembling to listen to the voice of God and act for Him in their community.</a:t>
            </a:r>
            <a:endParaRPr lang="en-AU" dirty="0"/>
          </a:p>
        </p:txBody>
      </p:sp>
    </p:spTree>
    <p:extLst>
      <p:ext uri="{BB962C8B-B14F-4D97-AF65-F5344CB8AC3E}">
        <p14:creationId xmlns:p14="http://schemas.microsoft.com/office/powerpoint/2010/main" val="3693072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16B6E-3741-4D99-BE92-8D61055EB32E}"/>
              </a:ext>
            </a:extLst>
          </p:cNvPr>
          <p:cNvSpPr>
            <a:spLocks noGrp="1"/>
          </p:cNvSpPr>
          <p:nvPr>
            <p:ph type="title"/>
          </p:nvPr>
        </p:nvSpPr>
        <p:spPr/>
        <p:txBody>
          <a:bodyPr/>
          <a:lstStyle/>
          <a:p>
            <a:r>
              <a:rPr lang="en-AU" dirty="0"/>
              <a:t>Psalm 149:1-9</a:t>
            </a:r>
          </a:p>
        </p:txBody>
      </p:sp>
      <p:sp>
        <p:nvSpPr>
          <p:cNvPr id="3" name="Content Placeholder 2">
            <a:extLst>
              <a:ext uri="{FF2B5EF4-FFF2-40B4-BE49-F238E27FC236}">
                <a16:creationId xmlns:a16="http://schemas.microsoft.com/office/drawing/2014/main" id="{00F3E91D-F0F4-4738-9D2E-4E679A15DC6E}"/>
              </a:ext>
            </a:extLst>
          </p:cNvPr>
          <p:cNvSpPr>
            <a:spLocks noGrp="1"/>
          </p:cNvSpPr>
          <p:nvPr>
            <p:ph idx="1"/>
          </p:nvPr>
        </p:nvSpPr>
        <p:spPr>
          <a:xfrm>
            <a:off x="251520" y="1207293"/>
            <a:ext cx="8712968" cy="4886003"/>
          </a:xfrm>
        </p:spPr>
        <p:txBody>
          <a:bodyPr>
            <a:normAutofit fontScale="92500"/>
          </a:bodyPr>
          <a:lstStyle/>
          <a:p>
            <a:pPr marL="0" indent="0">
              <a:buNone/>
            </a:pPr>
            <a:r>
              <a:rPr lang="en-GB" b="1" baseline="30000" dirty="0"/>
              <a:t>1 </a:t>
            </a:r>
            <a:r>
              <a:rPr lang="en-GB" dirty="0"/>
              <a:t>Praise</a:t>
            </a:r>
            <a:r>
              <a:rPr lang="en-GB" baseline="30000" dirty="0"/>
              <a:t> </a:t>
            </a:r>
            <a:r>
              <a:rPr lang="en-GB" dirty="0"/>
              <a:t>the </a:t>
            </a:r>
            <a:r>
              <a:rPr lang="en-GB" cap="small" dirty="0"/>
              <a:t>Lord</a:t>
            </a:r>
            <a:r>
              <a:rPr lang="en-GB" dirty="0"/>
              <a:t>!</a:t>
            </a:r>
          </a:p>
          <a:p>
            <a:pPr marL="0" indent="0">
              <a:buNone/>
            </a:pPr>
            <a:r>
              <a:rPr lang="en-GB" dirty="0"/>
              <a:t>Sing to the </a:t>
            </a:r>
            <a:r>
              <a:rPr lang="en-GB" cap="small" dirty="0"/>
              <a:t>Lord</a:t>
            </a:r>
            <a:r>
              <a:rPr lang="en-GB" dirty="0"/>
              <a:t> a new song,</a:t>
            </a:r>
            <a:br>
              <a:rPr lang="en-GB" dirty="0"/>
            </a:br>
            <a:r>
              <a:rPr lang="en-GB" i="1" dirty="0"/>
              <a:t>And</a:t>
            </a:r>
            <a:r>
              <a:rPr lang="en-GB" dirty="0"/>
              <a:t> His praise in the assembly of saints.</a:t>
            </a:r>
          </a:p>
          <a:p>
            <a:pPr marL="0" indent="0">
              <a:buNone/>
            </a:pPr>
            <a:r>
              <a:rPr lang="en-GB" b="1" baseline="30000" dirty="0"/>
              <a:t>2 </a:t>
            </a:r>
            <a:r>
              <a:rPr lang="en-GB" dirty="0"/>
              <a:t>Let Israel rejoice in their Maker;</a:t>
            </a:r>
            <a:br>
              <a:rPr lang="en-GB" dirty="0"/>
            </a:br>
            <a:r>
              <a:rPr lang="en-GB" dirty="0"/>
              <a:t>Let the children of Zion be joyful in their King.</a:t>
            </a:r>
            <a:br>
              <a:rPr lang="en-GB" dirty="0"/>
            </a:br>
            <a:r>
              <a:rPr lang="en-GB" b="1" baseline="30000" dirty="0"/>
              <a:t>3 </a:t>
            </a:r>
            <a:r>
              <a:rPr lang="en-GB" dirty="0"/>
              <a:t>Let them praise His name with the dance;</a:t>
            </a:r>
            <a:br>
              <a:rPr lang="en-GB" dirty="0"/>
            </a:br>
            <a:r>
              <a:rPr lang="en-GB" dirty="0"/>
              <a:t>Let them sing praises to Him with the </a:t>
            </a:r>
            <a:r>
              <a:rPr lang="en-GB" dirty="0" err="1"/>
              <a:t>timbrel</a:t>
            </a:r>
            <a:r>
              <a:rPr lang="en-GB" dirty="0"/>
              <a:t> and harp.</a:t>
            </a:r>
            <a:br>
              <a:rPr lang="en-GB" dirty="0"/>
            </a:br>
            <a:r>
              <a:rPr lang="en-GB" b="1" baseline="30000" dirty="0"/>
              <a:t>4 </a:t>
            </a:r>
            <a:r>
              <a:rPr lang="en-GB" dirty="0"/>
              <a:t>For the </a:t>
            </a:r>
            <a:r>
              <a:rPr lang="en-GB" cap="small" dirty="0"/>
              <a:t>Lord</a:t>
            </a:r>
            <a:r>
              <a:rPr lang="en-GB" dirty="0"/>
              <a:t> takes pleasure in His people;</a:t>
            </a:r>
            <a:br>
              <a:rPr lang="en-GB" dirty="0"/>
            </a:br>
            <a:r>
              <a:rPr lang="en-GB" dirty="0"/>
              <a:t>He will beautify the humble with salvation.</a:t>
            </a:r>
          </a:p>
          <a:p>
            <a:pPr marL="0" indent="0">
              <a:buNone/>
            </a:pPr>
            <a:endParaRPr lang="en-AU" dirty="0"/>
          </a:p>
        </p:txBody>
      </p:sp>
    </p:spTree>
    <p:extLst>
      <p:ext uri="{BB962C8B-B14F-4D97-AF65-F5344CB8AC3E}">
        <p14:creationId xmlns:p14="http://schemas.microsoft.com/office/powerpoint/2010/main" val="3445880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16B6E-3741-4D99-BE92-8D61055EB32E}"/>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00F3E91D-F0F4-4738-9D2E-4E679A15DC6E}"/>
              </a:ext>
            </a:extLst>
          </p:cNvPr>
          <p:cNvSpPr>
            <a:spLocks noGrp="1"/>
          </p:cNvSpPr>
          <p:nvPr>
            <p:ph idx="1"/>
          </p:nvPr>
        </p:nvSpPr>
        <p:spPr>
          <a:xfrm>
            <a:off x="251520" y="1207293"/>
            <a:ext cx="8712968" cy="4886003"/>
          </a:xfrm>
        </p:spPr>
        <p:txBody>
          <a:bodyPr>
            <a:normAutofit fontScale="92500" lnSpcReduction="10000"/>
          </a:bodyPr>
          <a:lstStyle/>
          <a:p>
            <a:pPr marL="0" indent="0">
              <a:buNone/>
            </a:pPr>
            <a:r>
              <a:rPr lang="en-GB" b="1" baseline="30000" dirty="0"/>
              <a:t>5 </a:t>
            </a:r>
            <a:r>
              <a:rPr lang="en-GB" dirty="0"/>
              <a:t>Let the saints be joyful in glory;</a:t>
            </a:r>
            <a:br>
              <a:rPr lang="en-GB" dirty="0"/>
            </a:br>
            <a:r>
              <a:rPr lang="en-GB" dirty="0"/>
              <a:t>Let them sing aloud on their beds.</a:t>
            </a:r>
            <a:br>
              <a:rPr lang="en-GB" dirty="0"/>
            </a:br>
            <a:r>
              <a:rPr lang="en-GB" b="1" baseline="30000" dirty="0"/>
              <a:t>6 </a:t>
            </a:r>
            <a:r>
              <a:rPr lang="en-GB" i="1" dirty="0"/>
              <a:t>Let</a:t>
            </a:r>
            <a:r>
              <a:rPr lang="en-GB" dirty="0"/>
              <a:t> the high praises of God </a:t>
            </a:r>
            <a:r>
              <a:rPr lang="en-GB" i="1" dirty="0"/>
              <a:t>be</a:t>
            </a:r>
            <a:r>
              <a:rPr lang="en-GB" dirty="0"/>
              <a:t> in their mouth,</a:t>
            </a:r>
            <a:br>
              <a:rPr lang="en-GB" dirty="0"/>
            </a:br>
            <a:r>
              <a:rPr lang="en-GB" dirty="0"/>
              <a:t>And a two-edged sword in their hand,</a:t>
            </a:r>
            <a:br>
              <a:rPr lang="en-GB" dirty="0"/>
            </a:br>
            <a:r>
              <a:rPr lang="en-GB" b="1" baseline="30000" dirty="0"/>
              <a:t>7 </a:t>
            </a:r>
            <a:r>
              <a:rPr lang="en-GB" dirty="0"/>
              <a:t>To execute vengeance on the nations,</a:t>
            </a:r>
            <a:br>
              <a:rPr lang="en-GB" dirty="0"/>
            </a:br>
            <a:r>
              <a:rPr lang="en-GB" dirty="0"/>
              <a:t>And punishments on the peoples;</a:t>
            </a:r>
            <a:br>
              <a:rPr lang="en-GB" dirty="0"/>
            </a:br>
            <a:r>
              <a:rPr lang="en-GB" b="1" baseline="30000" dirty="0"/>
              <a:t>8 </a:t>
            </a:r>
            <a:r>
              <a:rPr lang="en-GB" dirty="0"/>
              <a:t>To bind their kings with chains,</a:t>
            </a:r>
            <a:br>
              <a:rPr lang="en-GB" dirty="0"/>
            </a:br>
            <a:r>
              <a:rPr lang="en-GB" dirty="0"/>
              <a:t>And their nobles with fetters of iron;</a:t>
            </a:r>
            <a:br>
              <a:rPr lang="en-GB" dirty="0"/>
            </a:br>
            <a:r>
              <a:rPr lang="en-GB" b="1" baseline="30000" dirty="0"/>
              <a:t>9 </a:t>
            </a:r>
            <a:r>
              <a:rPr lang="en-GB" dirty="0"/>
              <a:t>To execute on them the written judgment—</a:t>
            </a:r>
            <a:br>
              <a:rPr lang="en-GB" dirty="0"/>
            </a:br>
            <a:r>
              <a:rPr lang="en-GB" dirty="0"/>
              <a:t>This </a:t>
            </a:r>
            <a:r>
              <a:rPr lang="en-GB" dirty="0" err="1"/>
              <a:t>honor</a:t>
            </a:r>
            <a:r>
              <a:rPr lang="en-GB" dirty="0"/>
              <a:t> have all His saints.</a:t>
            </a:r>
          </a:p>
          <a:p>
            <a:pPr marL="0" indent="0">
              <a:buNone/>
            </a:pPr>
            <a:r>
              <a:rPr lang="en-GB" dirty="0"/>
              <a:t>Praise the </a:t>
            </a:r>
            <a:r>
              <a:rPr lang="en-GB" cap="small" dirty="0"/>
              <a:t>Lord</a:t>
            </a:r>
            <a:r>
              <a:rPr lang="en-GB" dirty="0"/>
              <a:t>!</a:t>
            </a:r>
          </a:p>
          <a:p>
            <a:pPr marL="0" indent="0">
              <a:buNone/>
            </a:pPr>
            <a:endParaRPr lang="en-AU" dirty="0"/>
          </a:p>
        </p:txBody>
      </p:sp>
    </p:spTree>
    <p:extLst>
      <p:ext uri="{BB962C8B-B14F-4D97-AF65-F5344CB8AC3E}">
        <p14:creationId xmlns:p14="http://schemas.microsoft.com/office/powerpoint/2010/main" val="1106834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7B11D-38B4-429E-B476-7929057E1320}"/>
              </a:ext>
            </a:extLst>
          </p:cNvPr>
          <p:cNvSpPr>
            <a:spLocks noGrp="1"/>
          </p:cNvSpPr>
          <p:nvPr>
            <p:ph type="title"/>
          </p:nvPr>
        </p:nvSpPr>
        <p:spPr/>
        <p:txBody>
          <a:bodyPr/>
          <a:lstStyle/>
          <a:p>
            <a:r>
              <a:rPr lang="en-AU" dirty="0"/>
              <a:t>Nehemiah 8:1-8</a:t>
            </a:r>
          </a:p>
        </p:txBody>
      </p:sp>
      <p:sp>
        <p:nvSpPr>
          <p:cNvPr id="3" name="Content Placeholder 2">
            <a:extLst>
              <a:ext uri="{FF2B5EF4-FFF2-40B4-BE49-F238E27FC236}">
                <a16:creationId xmlns:a16="http://schemas.microsoft.com/office/drawing/2014/main" id="{74176B2F-D1BF-4F92-8BC1-487C7F7E250B}"/>
              </a:ext>
            </a:extLst>
          </p:cNvPr>
          <p:cNvSpPr>
            <a:spLocks noGrp="1"/>
          </p:cNvSpPr>
          <p:nvPr>
            <p:ph idx="1"/>
          </p:nvPr>
        </p:nvSpPr>
        <p:spPr>
          <a:xfrm>
            <a:off x="251520" y="919261"/>
            <a:ext cx="8712968" cy="5534075"/>
          </a:xfrm>
        </p:spPr>
        <p:txBody>
          <a:bodyPr>
            <a:normAutofit/>
          </a:bodyPr>
          <a:lstStyle/>
          <a:p>
            <a:pPr marL="0" indent="0">
              <a:buNone/>
            </a:pPr>
            <a:r>
              <a:rPr lang="en-GB" b="1" baseline="30000" dirty="0"/>
              <a:t>1 </a:t>
            </a:r>
            <a:r>
              <a:rPr lang="en-GB" dirty="0"/>
              <a:t>Now all the people gathered together as one man in the open square that </a:t>
            </a:r>
            <a:r>
              <a:rPr lang="en-GB" i="1" dirty="0"/>
              <a:t>was</a:t>
            </a:r>
            <a:r>
              <a:rPr lang="en-GB" dirty="0"/>
              <a:t> in front of the Water Gate; and they told Ezra the scribe to bring the Book of the Law of Moses, which the </a:t>
            </a:r>
            <a:r>
              <a:rPr lang="en-GB" cap="small" dirty="0"/>
              <a:t>Lord</a:t>
            </a:r>
            <a:r>
              <a:rPr lang="en-GB" dirty="0"/>
              <a:t> had commanded Israel. </a:t>
            </a:r>
          </a:p>
          <a:p>
            <a:pPr marL="0" indent="0">
              <a:buNone/>
            </a:pPr>
            <a:r>
              <a:rPr lang="en-GB" b="1" baseline="30000" dirty="0"/>
              <a:t>2 </a:t>
            </a:r>
            <a:r>
              <a:rPr lang="en-GB" dirty="0"/>
              <a:t>So Ezra the priest brought the Law before the assembly of men and women and all who </a:t>
            </a:r>
            <a:r>
              <a:rPr lang="en-GB" i="1" dirty="0"/>
              <a:t>could</a:t>
            </a:r>
            <a:r>
              <a:rPr lang="en-GB" dirty="0"/>
              <a:t> hear with understanding on the first day of the seventh month. </a:t>
            </a:r>
          </a:p>
          <a:p>
            <a:pPr marL="0" indent="0">
              <a:buNone/>
            </a:pPr>
            <a:endParaRPr lang="en-AU" dirty="0"/>
          </a:p>
        </p:txBody>
      </p:sp>
    </p:spTree>
    <p:extLst>
      <p:ext uri="{BB962C8B-B14F-4D97-AF65-F5344CB8AC3E}">
        <p14:creationId xmlns:p14="http://schemas.microsoft.com/office/powerpoint/2010/main" val="3482106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0B3484-9830-4EBA-817A-0D20A02248E4}"/>
              </a:ext>
            </a:extLst>
          </p:cNvPr>
          <p:cNvSpPr>
            <a:spLocks noGrp="1"/>
          </p:cNvSpPr>
          <p:nvPr>
            <p:ph idx="1"/>
          </p:nvPr>
        </p:nvSpPr>
        <p:spPr>
          <a:xfrm>
            <a:off x="215516" y="188640"/>
            <a:ext cx="8712968" cy="6165304"/>
          </a:xfrm>
        </p:spPr>
        <p:txBody>
          <a:bodyPr>
            <a:normAutofit lnSpcReduction="10000"/>
          </a:bodyPr>
          <a:lstStyle/>
          <a:p>
            <a:pPr marL="0" indent="0">
              <a:buNone/>
            </a:pPr>
            <a:r>
              <a:rPr lang="en-GB" b="1" baseline="30000" dirty="0"/>
              <a:t>3 </a:t>
            </a:r>
            <a:r>
              <a:rPr lang="en-GB" dirty="0"/>
              <a:t>Then he read from it in the open square that </a:t>
            </a:r>
            <a:r>
              <a:rPr lang="en-GB" i="1" dirty="0"/>
              <a:t>was</a:t>
            </a:r>
            <a:r>
              <a:rPr lang="en-GB" dirty="0"/>
              <a:t> in front of the Water Gate from morning until midday, before the men and women and those who could understand; and the ears of all the people </a:t>
            </a:r>
            <a:r>
              <a:rPr lang="en-GB" i="1" dirty="0"/>
              <a:t>were attentive </a:t>
            </a:r>
            <a:r>
              <a:rPr lang="en-GB" dirty="0"/>
              <a:t>to the Book of the Law.</a:t>
            </a:r>
          </a:p>
          <a:p>
            <a:pPr marL="0" indent="0">
              <a:buNone/>
            </a:pPr>
            <a:r>
              <a:rPr lang="en-GB" b="1" baseline="30000" dirty="0"/>
              <a:t>4 </a:t>
            </a:r>
            <a:r>
              <a:rPr lang="en-GB" dirty="0"/>
              <a:t>So Ezra the scribe stood on a platform of wood which they had made for the purpose; and beside him, at his right hand, stood </a:t>
            </a:r>
            <a:r>
              <a:rPr lang="en-GB" dirty="0" err="1"/>
              <a:t>Mattithiah</a:t>
            </a:r>
            <a:r>
              <a:rPr lang="en-GB" dirty="0"/>
              <a:t>, Shema, Anaiah, Urijah, Hilkiah, and </a:t>
            </a:r>
            <a:r>
              <a:rPr lang="en-GB" dirty="0" err="1"/>
              <a:t>Maaseiah</a:t>
            </a:r>
            <a:r>
              <a:rPr lang="en-GB" dirty="0"/>
              <a:t>; and at his left hand </a:t>
            </a:r>
            <a:r>
              <a:rPr lang="en-GB" dirty="0" err="1"/>
              <a:t>Pedaiah</a:t>
            </a:r>
            <a:r>
              <a:rPr lang="en-GB" dirty="0"/>
              <a:t>, </a:t>
            </a:r>
            <a:r>
              <a:rPr lang="en-GB" dirty="0" err="1"/>
              <a:t>Mishael</a:t>
            </a:r>
            <a:r>
              <a:rPr lang="en-GB" dirty="0"/>
              <a:t>, </a:t>
            </a:r>
            <a:r>
              <a:rPr lang="en-GB" dirty="0" err="1"/>
              <a:t>Malchijah</a:t>
            </a:r>
            <a:r>
              <a:rPr lang="en-GB" dirty="0"/>
              <a:t>, </a:t>
            </a:r>
            <a:r>
              <a:rPr lang="en-GB" dirty="0" err="1"/>
              <a:t>Hashum</a:t>
            </a:r>
            <a:r>
              <a:rPr lang="en-GB" dirty="0"/>
              <a:t>, </a:t>
            </a:r>
            <a:r>
              <a:rPr lang="en-GB" dirty="0" err="1"/>
              <a:t>Hashbadana</a:t>
            </a:r>
            <a:r>
              <a:rPr lang="en-GB" dirty="0"/>
              <a:t>, Zechariah, </a:t>
            </a:r>
            <a:r>
              <a:rPr lang="en-GB" i="1" dirty="0"/>
              <a:t>and</a:t>
            </a:r>
            <a:r>
              <a:rPr lang="en-GB" dirty="0"/>
              <a:t> </a:t>
            </a:r>
            <a:r>
              <a:rPr lang="en-GB" dirty="0" err="1"/>
              <a:t>Meshullam</a:t>
            </a:r>
            <a:r>
              <a:rPr lang="en-GB" dirty="0"/>
              <a:t>. </a:t>
            </a:r>
          </a:p>
        </p:txBody>
      </p:sp>
    </p:spTree>
    <p:extLst>
      <p:ext uri="{BB962C8B-B14F-4D97-AF65-F5344CB8AC3E}">
        <p14:creationId xmlns:p14="http://schemas.microsoft.com/office/powerpoint/2010/main" val="3165290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A4987E-8148-46C0-B505-3CA77D6C0466}"/>
              </a:ext>
            </a:extLst>
          </p:cNvPr>
          <p:cNvSpPr>
            <a:spLocks noGrp="1"/>
          </p:cNvSpPr>
          <p:nvPr>
            <p:ph idx="1"/>
          </p:nvPr>
        </p:nvSpPr>
        <p:spPr>
          <a:xfrm>
            <a:off x="251520" y="44624"/>
            <a:ext cx="8712968" cy="6552728"/>
          </a:xfrm>
        </p:spPr>
        <p:txBody>
          <a:bodyPr>
            <a:normAutofit fontScale="85000" lnSpcReduction="10000"/>
          </a:bodyPr>
          <a:lstStyle/>
          <a:p>
            <a:pPr marL="0" indent="0">
              <a:buNone/>
            </a:pPr>
            <a:r>
              <a:rPr lang="en-GB" b="1" baseline="30000" dirty="0"/>
              <a:t>5 </a:t>
            </a:r>
            <a:r>
              <a:rPr lang="en-GB" dirty="0"/>
              <a:t>And Ezra opened the book in the sight of all the people, for he was </a:t>
            </a:r>
            <a:r>
              <a:rPr lang="en-GB" i="1" dirty="0"/>
              <a:t>standing</a:t>
            </a:r>
            <a:r>
              <a:rPr lang="en-GB" dirty="0"/>
              <a:t> above all the people; and when he opened it, all the people stood up. </a:t>
            </a:r>
            <a:endParaRPr lang="en-GB" b="1" baseline="30000" dirty="0"/>
          </a:p>
          <a:p>
            <a:pPr marL="0" indent="0">
              <a:buNone/>
            </a:pPr>
            <a:r>
              <a:rPr lang="en-GB" b="1" baseline="30000" dirty="0"/>
              <a:t>6 </a:t>
            </a:r>
            <a:r>
              <a:rPr lang="en-GB" dirty="0"/>
              <a:t>And Ezra blessed the </a:t>
            </a:r>
            <a:r>
              <a:rPr lang="en-GB" cap="small" dirty="0"/>
              <a:t>Lord</a:t>
            </a:r>
            <a:r>
              <a:rPr lang="en-GB" dirty="0"/>
              <a:t>, the great God.</a:t>
            </a:r>
          </a:p>
          <a:p>
            <a:pPr marL="0" indent="0">
              <a:buNone/>
            </a:pPr>
            <a:r>
              <a:rPr lang="en-GB" dirty="0"/>
              <a:t>Then all the people answered, “Amen, Amen!” while lifting up their hands. And they bowed their heads and worshiped the </a:t>
            </a:r>
            <a:r>
              <a:rPr lang="en-GB" cap="small" dirty="0"/>
              <a:t>Lord</a:t>
            </a:r>
            <a:r>
              <a:rPr lang="en-GB" dirty="0"/>
              <a:t> with </a:t>
            </a:r>
            <a:r>
              <a:rPr lang="en-GB" i="1" dirty="0"/>
              <a:t>their</a:t>
            </a:r>
            <a:r>
              <a:rPr lang="en-GB" dirty="0"/>
              <a:t> faces to the ground.</a:t>
            </a:r>
          </a:p>
          <a:p>
            <a:pPr marL="0" indent="0">
              <a:buNone/>
            </a:pPr>
            <a:r>
              <a:rPr lang="en-GB" b="1" baseline="30000" dirty="0"/>
              <a:t>7 </a:t>
            </a:r>
            <a:r>
              <a:rPr lang="en-GB" dirty="0"/>
              <a:t>Also </a:t>
            </a:r>
            <a:r>
              <a:rPr lang="en-GB" dirty="0" err="1"/>
              <a:t>Jeshua</a:t>
            </a:r>
            <a:r>
              <a:rPr lang="en-GB" dirty="0"/>
              <a:t>, Bani, </a:t>
            </a:r>
            <a:r>
              <a:rPr lang="en-GB" dirty="0" err="1"/>
              <a:t>Sherebiah</a:t>
            </a:r>
            <a:r>
              <a:rPr lang="en-GB" dirty="0"/>
              <a:t>, </a:t>
            </a:r>
            <a:r>
              <a:rPr lang="en-GB" dirty="0" err="1"/>
              <a:t>Jamin</a:t>
            </a:r>
            <a:r>
              <a:rPr lang="en-GB" dirty="0"/>
              <a:t>, </a:t>
            </a:r>
            <a:r>
              <a:rPr lang="en-GB" dirty="0" err="1"/>
              <a:t>Akkub</a:t>
            </a:r>
            <a:r>
              <a:rPr lang="en-GB" dirty="0"/>
              <a:t>, </a:t>
            </a:r>
            <a:r>
              <a:rPr lang="en-GB" dirty="0" err="1"/>
              <a:t>Shabbethai</a:t>
            </a:r>
            <a:r>
              <a:rPr lang="en-GB" dirty="0"/>
              <a:t>, </a:t>
            </a:r>
            <a:r>
              <a:rPr lang="en-GB" dirty="0" err="1"/>
              <a:t>Hodijah</a:t>
            </a:r>
            <a:r>
              <a:rPr lang="en-GB" dirty="0"/>
              <a:t>, </a:t>
            </a:r>
            <a:r>
              <a:rPr lang="en-GB" dirty="0" err="1"/>
              <a:t>Maaseiah</a:t>
            </a:r>
            <a:r>
              <a:rPr lang="en-GB" dirty="0"/>
              <a:t>, </a:t>
            </a:r>
            <a:r>
              <a:rPr lang="en-GB" dirty="0" err="1"/>
              <a:t>Kelita</a:t>
            </a:r>
            <a:r>
              <a:rPr lang="en-GB" dirty="0"/>
              <a:t>, Azariah, </a:t>
            </a:r>
            <a:r>
              <a:rPr lang="en-GB" dirty="0" err="1"/>
              <a:t>Jozabad</a:t>
            </a:r>
            <a:r>
              <a:rPr lang="en-GB" dirty="0"/>
              <a:t>, Hanan, </a:t>
            </a:r>
            <a:r>
              <a:rPr lang="en-GB" dirty="0" err="1"/>
              <a:t>Pelaiah</a:t>
            </a:r>
            <a:r>
              <a:rPr lang="en-GB" dirty="0"/>
              <a:t>, and the Levites, helped the people to understand the Law; and the people </a:t>
            </a:r>
            <a:r>
              <a:rPr lang="en-GB" i="1" dirty="0"/>
              <a:t>stood</a:t>
            </a:r>
            <a:r>
              <a:rPr lang="en-GB" dirty="0"/>
              <a:t> in their place. </a:t>
            </a:r>
            <a:r>
              <a:rPr lang="en-GB" b="1" baseline="30000" dirty="0"/>
              <a:t>8 </a:t>
            </a:r>
            <a:r>
              <a:rPr lang="en-GB" dirty="0"/>
              <a:t>So they read distinctly from the book, in the Law of God; and they gave the sense, and helped </a:t>
            </a:r>
            <a:r>
              <a:rPr lang="en-GB" i="1" dirty="0"/>
              <a:t>them</a:t>
            </a:r>
            <a:r>
              <a:rPr lang="en-GB" dirty="0"/>
              <a:t> to understand the reading.</a:t>
            </a:r>
          </a:p>
          <a:p>
            <a:pPr marL="0" indent="0">
              <a:buNone/>
            </a:pPr>
            <a:endParaRPr lang="en-AU" dirty="0"/>
          </a:p>
        </p:txBody>
      </p:sp>
    </p:spTree>
    <p:extLst>
      <p:ext uri="{BB962C8B-B14F-4D97-AF65-F5344CB8AC3E}">
        <p14:creationId xmlns:p14="http://schemas.microsoft.com/office/powerpoint/2010/main" val="672881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95BF6-6E7D-48BC-A2B9-0B43A20E318F}"/>
              </a:ext>
            </a:extLst>
          </p:cNvPr>
          <p:cNvSpPr>
            <a:spLocks noGrp="1"/>
          </p:cNvSpPr>
          <p:nvPr>
            <p:ph type="title"/>
          </p:nvPr>
        </p:nvSpPr>
        <p:spPr/>
        <p:txBody>
          <a:bodyPr/>
          <a:lstStyle/>
          <a:p>
            <a:r>
              <a:rPr lang="en-GB" dirty="0"/>
              <a:t>6. Church of the Firstborn</a:t>
            </a:r>
            <a:endParaRPr lang="en-AU" dirty="0"/>
          </a:p>
        </p:txBody>
      </p:sp>
      <p:sp>
        <p:nvSpPr>
          <p:cNvPr id="3" name="Content Placeholder 2">
            <a:extLst>
              <a:ext uri="{FF2B5EF4-FFF2-40B4-BE49-F238E27FC236}">
                <a16:creationId xmlns:a16="http://schemas.microsoft.com/office/drawing/2014/main" id="{CF40F7F9-EFD2-4DFF-9EC8-FBA43EE85DCD}"/>
              </a:ext>
            </a:extLst>
          </p:cNvPr>
          <p:cNvSpPr>
            <a:spLocks noGrp="1"/>
          </p:cNvSpPr>
          <p:nvPr>
            <p:ph idx="1"/>
          </p:nvPr>
        </p:nvSpPr>
        <p:spPr>
          <a:xfrm>
            <a:off x="251520" y="1207293"/>
            <a:ext cx="8712968" cy="4958011"/>
          </a:xfrm>
        </p:spPr>
        <p:txBody>
          <a:bodyPr>
            <a:normAutofit fontScale="92500" lnSpcReduction="10000"/>
          </a:bodyPr>
          <a:lstStyle/>
          <a:p>
            <a:r>
              <a:rPr lang="en-AU" dirty="0"/>
              <a:t>Birthright for the firstborn son (See Esau and Jacob – Gen 25:2-34)</a:t>
            </a:r>
          </a:p>
          <a:p>
            <a:r>
              <a:rPr lang="en-AU" dirty="0"/>
              <a:t>The Double Portion</a:t>
            </a:r>
          </a:p>
          <a:p>
            <a:r>
              <a:rPr lang="en-AU" dirty="0"/>
              <a:t>Jacob sought the spiritual, Esau the natural</a:t>
            </a:r>
          </a:p>
          <a:p>
            <a:r>
              <a:rPr lang="en-AU" dirty="0"/>
              <a:t>Do not despise the birthright</a:t>
            </a:r>
          </a:p>
          <a:p>
            <a:r>
              <a:rPr lang="en-AU" dirty="0"/>
              <a:t>Jesus is the firstborn from the dead (Rev 1:5)</a:t>
            </a:r>
          </a:p>
          <a:p>
            <a:r>
              <a:rPr lang="en-AU" dirty="0"/>
              <a:t>Jesus is bringing many sons to Glory</a:t>
            </a:r>
          </a:p>
          <a:p>
            <a:r>
              <a:rPr lang="en-AU" dirty="0"/>
              <a:t>He blesses us (Genesis 1:27-28, Eph 1:)</a:t>
            </a:r>
            <a:endParaRPr lang="en-AU" b="1" dirty="0"/>
          </a:p>
          <a:p>
            <a:r>
              <a:rPr lang="en-AU" dirty="0"/>
              <a:t>God wants to give us double (Is 61:7)</a:t>
            </a:r>
          </a:p>
          <a:p>
            <a:r>
              <a:rPr lang="en-AU" dirty="0"/>
              <a:t>Blessings upon obedience (</a:t>
            </a:r>
            <a:r>
              <a:rPr lang="en-AU" dirty="0" err="1"/>
              <a:t>Deut</a:t>
            </a:r>
            <a:r>
              <a:rPr lang="en-AU" dirty="0"/>
              <a:t> 28:2)</a:t>
            </a:r>
          </a:p>
          <a:p>
            <a:endParaRPr lang="en-AU" dirty="0"/>
          </a:p>
        </p:txBody>
      </p:sp>
    </p:spTree>
    <p:extLst>
      <p:ext uri="{BB962C8B-B14F-4D97-AF65-F5344CB8AC3E}">
        <p14:creationId xmlns:p14="http://schemas.microsoft.com/office/powerpoint/2010/main" val="1074378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81A5F-5F0D-4047-86CD-FB4BFA1F91F8}"/>
              </a:ext>
            </a:extLst>
          </p:cNvPr>
          <p:cNvSpPr>
            <a:spLocks noGrp="1"/>
          </p:cNvSpPr>
          <p:nvPr>
            <p:ph type="title"/>
          </p:nvPr>
        </p:nvSpPr>
        <p:spPr>
          <a:xfrm>
            <a:off x="0" y="-171400"/>
            <a:ext cx="9144000" cy="1052736"/>
          </a:xfrm>
        </p:spPr>
        <p:txBody>
          <a:bodyPr/>
          <a:lstStyle/>
          <a:p>
            <a:r>
              <a:rPr lang="en-AU" dirty="0"/>
              <a:t>Genesis 25:29-34</a:t>
            </a:r>
          </a:p>
        </p:txBody>
      </p:sp>
      <p:sp>
        <p:nvSpPr>
          <p:cNvPr id="3" name="Content Placeholder 2">
            <a:extLst>
              <a:ext uri="{FF2B5EF4-FFF2-40B4-BE49-F238E27FC236}">
                <a16:creationId xmlns:a16="http://schemas.microsoft.com/office/drawing/2014/main" id="{16C5526B-7797-4CA6-8ECD-A760BEFBCE7A}"/>
              </a:ext>
            </a:extLst>
          </p:cNvPr>
          <p:cNvSpPr>
            <a:spLocks noGrp="1"/>
          </p:cNvSpPr>
          <p:nvPr>
            <p:ph idx="1"/>
          </p:nvPr>
        </p:nvSpPr>
        <p:spPr>
          <a:xfrm>
            <a:off x="251520" y="730621"/>
            <a:ext cx="8712968" cy="6010747"/>
          </a:xfrm>
        </p:spPr>
        <p:txBody>
          <a:bodyPr>
            <a:normAutofit fontScale="85000" lnSpcReduction="20000"/>
          </a:bodyPr>
          <a:lstStyle/>
          <a:p>
            <a:pPr marL="0" indent="0">
              <a:buNone/>
            </a:pPr>
            <a:r>
              <a:rPr lang="en-GB" b="1" baseline="30000" dirty="0"/>
              <a:t>29 </a:t>
            </a:r>
            <a:r>
              <a:rPr lang="en-GB" dirty="0"/>
              <a:t>Now Jacob cooked a stew; and Esau came in from the field, and he </a:t>
            </a:r>
            <a:r>
              <a:rPr lang="en-GB" i="1" dirty="0"/>
              <a:t>was </a:t>
            </a:r>
            <a:r>
              <a:rPr lang="en-GB" dirty="0"/>
              <a:t>weary. </a:t>
            </a:r>
          </a:p>
          <a:p>
            <a:pPr marL="0" indent="0">
              <a:buNone/>
            </a:pPr>
            <a:r>
              <a:rPr lang="en-GB" b="1" baseline="30000" dirty="0"/>
              <a:t>30 </a:t>
            </a:r>
            <a:r>
              <a:rPr lang="en-GB" dirty="0"/>
              <a:t>And Esau said to Jacob, “Please feed me with that same red </a:t>
            </a:r>
            <a:r>
              <a:rPr lang="en-GB" i="1" dirty="0"/>
              <a:t>stew,</a:t>
            </a:r>
            <a:r>
              <a:rPr lang="en-GB" dirty="0"/>
              <a:t> for I </a:t>
            </a:r>
            <a:r>
              <a:rPr lang="en-GB" i="1" dirty="0"/>
              <a:t>am</a:t>
            </a:r>
            <a:r>
              <a:rPr lang="en-GB" dirty="0"/>
              <a:t> weary.” Therefore his name was called Edom.</a:t>
            </a:r>
          </a:p>
          <a:p>
            <a:pPr marL="0" indent="0">
              <a:buNone/>
            </a:pPr>
            <a:r>
              <a:rPr lang="en-GB" b="1" baseline="30000" dirty="0"/>
              <a:t>31 </a:t>
            </a:r>
            <a:r>
              <a:rPr lang="en-GB" dirty="0"/>
              <a:t>But Jacob said, “Sell me your </a:t>
            </a:r>
            <a:r>
              <a:rPr lang="en-GB" dirty="0" err="1"/>
              <a:t>birthright</a:t>
            </a:r>
            <a:r>
              <a:rPr lang="en-GB" dirty="0"/>
              <a:t> as of this day.”</a:t>
            </a:r>
          </a:p>
          <a:p>
            <a:pPr marL="0" indent="0">
              <a:buNone/>
            </a:pPr>
            <a:r>
              <a:rPr lang="en-GB" b="1" baseline="30000" dirty="0"/>
              <a:t>32 </a:t>
            </a:r>
            <a:r>
              <a:rPr lang="en-GB" dirty="0"/>
              <a:t>And Esau said, “Look, I </a:t>
            </a:r>
            <a:r>
              <a:rPr lang="en-GB" i="1" dirty="0"/>
              <a:t>am</a:t>
            </a:r>
            <a:r>
              <a:rPr lang="en-GB" dirty="0"/>
              <a:t> about to die; so what </a:t>
            </a:r>
            <a:r>
              <a:rPr lang="en-GB" i="1" dirty="0"/>
              <a:t>is</a:t>
            </a:r>
            <a:r>
              <a:rPr lang="en-GB" dirty="0"/>
              <a:t> this </a:t>
            </a:r>
            <a:r>
              <a:rPr lang="en-GB" dirty="0" err="1"/>
              <a:t>birthright</a:t>
            </a:r>
            <a:r>
              <a:rPr lang="en-GB" dirty="0"/>
              <a:t> to me?”</a:t>
            </a:r>
          </a:p>
          <a:p>
            <a:pPr marL="0" indent="0">
              <a:buNone/>
            </a:pPr>
            <a:r>
              <a:rPr lang="en-GB" b="1" baseline="30000" dirty="0"/>
              <a:t>33 </a:t>
            </a:r>
            <a:r>
              <a:rPr lang="en-GB" dirty="0"/>
              <a:t>Then Jacob said, “Swear to me as of this day.”</a:t>
            </a:r>
          </a:p>
          <a:p>
            <a:pPr marL="0" indent="0">
              <a:buNone/>
            </a:pPr>
            <a:r>
              <a:rPr lang="en-GB" dirty="0"/>
              <a:t>So he swore to him, and sold his </a:t>
            </a:r>
            <a:r>
              <a:rPr lang="en-GB" dirty="0" err="1"/>
              <a:t>birthright</a:t>
            </a:r>
            <a:r>
              <a:rPr lang="en-GB" dirty="0"/>
              <a:t> to Jacob. </a:t>
            </a:r>
          </a:p>
          <a:p>
            <a:pPr marL="0" indent="0">
              <a:buNone/>
            </a:pPr>
            <a:r>
              <a:rPr lang="en-GB" b="1" baseline="30000" dirty="0"/>
              <a:t>34 </a:t>
            </a:r>
            <a:r>
              <a:rPr lang="en-GB" dirty="0"/>
              <a:t>And Jacob gave Esau bread and stew of lentils; then he ate and drank, arose, and went his way. Thus Esau despised </a:t>
            </a:r>
            <a:r>
              <a:rPr lang="en-GB" i="1" dirty="0"/>
              <a:t>his</a:t>
            </a:r>
            <a:r>
              <a:rPr lang="en-GB" dirty="0"/>
              <a:t> </a:t>
            </a:r>
            <a:r>
              <a:rPr lang="en-GB" dirty="0" err="1"/>
              <a:t>birthright</a:t>
            </a:r>
            <a:r>
              <a:rPr lang="en-GB" dirty="0"/>
              <a:t>.</a:t>
            </a:r>
          </a:p>
          <a:p>
            <a:pPr marL="0" indent="0">
              <a:buNone/>
            </a:pPr>
            <a:endParaRPr lang="en-AU" dirty="0"/>
          </a:p>
        </p:txBody>
      </p:sp>
    </p:spTree>
    <p:extLst>
      <p:ext uri="{BB962C8B-B14F-4D97-AF65-F5344CB8AC3E}">
        <p14:creationId xmlns:p14="http://schemas.microsoft.com/office/powerpoint/2010/main" val="1032009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AFAD6-C2CB-4B91-AD54-A738050747C6}"/>
              </a:ext>
            </a:extLst>
          </p:cNvPr>
          <p:cNvSpPr>
            <a:spLocks noGrp="1"/>
          </p:cNvSpPr>
          <p:nvPr>
            <p:ph type="title"/>
          </p:nvPr>
        </p:nvSpPr>
        <p:spPr/>
        <p:txBody>
          <a:bodyPr/>
          <a:lstStyle/>
          <a:p>
            <a:r>
              <a:rPr lang="en-AU" dirty="0"/>
              <a:t>Revelation 1:5</a:t>
            </a:r>
          </a:p>
        </p:txBody>
      </p:sp>
      <p:sp>
        <p:nvSpPr>
          <p:cNvPr id="3" name="Content Placeholder 2">
            <a:extLst>
              <a:ext uri="{FF2B5EF4-FFF2-40B4-BE49-F238E27FC236}">
                <a16:creationId xmlns:a16="http://schemas.microsoft.com/office/drawing/2014/main" id="{FC2AFA8F-E4D5-49F3-9E2B-818F8168176F}"/>
              </a:ext>
            </a:extLst>
          </p:cNvPr>
          <p:cNvSpPr>
            <a:spLocks noGrp="1"/>
          </p:cNvSpPr>
          <p:nvPr>
            <p:ph idx="1"/>
          </p:nvPr>
        </p:nvSpPr>
        <p:spPr>
          <a:xfrm>
            <a:off x="251520" y="1207293"/>
            <a:ext cx="8712968" cy="4886003"/>
          </a:xfrm>
        </p:spPr>
        <p:txBody>
          <a:bodyPr>
            <a:normAutofit lnSpcReduction="10000"/>
          </a:bodyPr>
          <a:lstStyle/>
          <a:p>
            <a:pPr marL="0" indent="0">
              <a:buNone/>
            </a:pPr>
            <a:r>
              <a:rPr lang="en-GB" b="1" baseline="30000" dirty="0"/>
              <a:t>5 </a:t>
            </a:r>
            <a:r>
              <a:rPr lang="en-GB" dirty="0"/>
              <a:t>and from Jesus Christ, the faithful witness, the </a:t>
            </a:r>
            <a:r>
              <a:rPr lang="en-GB" b="1" dirty="0"/>
              <a:t>firstborn from the dead</a:t>
            </a:r>
            <a:r>
              <a:rPr lang="en-GB" dirty="0"/>
              <a:t>, and the ruler over the kings of the earth.</a:t>
            </a:r>
          </a:p>
          <a:p>
            <a:pPr marL="0" indent="0">
              <a:buNone/>
            </a:pPr>
            <a:endParaRPr lang="en-GB" dirty="0"/>
          </a:p>
          <a:p>
            <a:pPr marL="0" indent="0">
              <a:buNone/>
            </a:pPr>
            <a:r>
              <a:rPr lang="en-GB" b="1" dirty="0"/>
              <a:t>Hebrews 2:10</a:t>
            </a:r>
          </a:p>
          <a:p>
            <a:pPr marL="0" indent="0">
              <a:buNone/>
            </a:pPr>
            <a:r>
              <a:rPr lang="en-GB" b="1" baseline="30000" dirty="0"/>
              <a:t>10 </a:t>
            </a:r>
            <a:r>
              <a:rPr lang="en-GB" dirty="0"/>
              <a:t>For it was fitting for Him, for whom </a:t>
            </a:r>
            <a:r>
              <a:rPr lang="en-GB" i="1" dirty="0"/>
              <a:t>are</a:t>
            </a:r>
            <a:r>
              <a:rPr lang="en-GB" dirty="0"/>
              <a:t> all things and by whom </a:t>
            </a:r>
            <a:r>
              <a:rPr lang="en-GB" i="1" dirty="0"/>
              <a:t>are</a:t>
            </a:r>
            <a:r>
              <a:rPr lang="en-GB" dirty="0"/>
              <a:t> all things, in bringing many sons to glory, to make the captain of their salvation perfect through sufferings.</a:t>
            </a:r>
            <a:endParaRPr lang="en-AU" dirty="0"/>
          </a:p>
        </p:txBody>
      </p:sp>
    </p:spTree>
    <p:extLst>
      <p:ext uri="{BB962C8B-B14F-4D97-AF65-F5344CB8AC3E}">
        <p14:creationId xmlns:p14="http://schemas.microsoft.com/office/powerpoint/2010/main" val="27867963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5AC9D-0DAD-497C-8B73-45FC75E0B1E4}"/>
              </a:ext>
            </a:extLst>
          </p:cNvPr>
          <p:cNvSpPr>
            <a:spLocks noGrp="1"/>
          </p:cNvSpPr>
          <p:nvPr>
            <p:ph type="title"/>
          </p:nvPr>
        </p:nvSpPr>
        <p:spPr/>
        <p:txBody>
          <a:bodyPr/>
          <a:lstStyle/>
          <a:p>
            <a:r>
              <a:rPr lang="en-AU" dirty="0"/>
              <a:t>Genesis 1:27-28</a:t>
            </a:r>
          </a:p>
        </p:txBody>
      </p:sp>
      <p:sp>
        <p:nvSpPr>
          <p:cNvPr id="3" name="Content Placeholder 2">
            <a:extLst>
              <a:ext uri="{FF2B5EF4-FFF2-40B4-BE49-F238E27FC236}">
                <a16:creationId xmlns:a16="http://schemas.microsoft.com/office/drawing/2014/main" id="{08094BC4-3360-42A8-8A20-F0F77AC94F65}"/>
              </a:ext>
            </a:extLst>
          </p:cNvPr>
          <p:cNvSpPr>
            <a:spLocks noGrp="1"/>
          </p:cNvSpPr>
          <p:nvPr>
            <p:ph idx="1"/>
          </p:nvPr>
        </p:nvSpPr>
        <p:spPr>
          <a:xfrm>
            <a:off x="251520" y="1207293"/>
            <a:ext cx="8712968" cy="4813995"/>
          </a:xfrm>
        </p:spPr>
        <p:txBody>
          <a:bodyPr>
            <a:normAutofit/>
          </a:bodyPr>
          <a:lstStyle/>
          <a:p>
            <a:pPr marL="0" indent="0">
              <a:buNone/>
            </a:pPr>
            <a:r>
              <a:rPr lang="en-GB" b="1" baseline="30000" dirty="0"/>
              <a:t>27 </a:t>
            </a:r>
            <a:r>
              <a:rPr lang="en-GB" dirty="0"/>
              <a:t>So God created man in His </a:t>
            </a:r>
            <a:r>
              <a:rPr lang="en-GB" i="1" dirty="0"/>
              <a:t>own</a:t>
            </a:r>
            <a:r>
              <a:rPr lang="en-GB" dirty="0"/>
              <a:t> image; in the image of God He created him; male and female He created them. </a:t>
            </a:r>
          </a:p>
          <a:p>
            <a:pPr marL="0" indent="0">
              <a:buNone/>
            </a:pPr>
            <a:r>
              <a:rPr lang="en-GB" b="1" baseline="30000" dirty="0"/>
              <a:t>28 </a:t>
            </a:r>
            <a:r>
              <a:rPr lang="en-GB" dirty="0"/>
              <a:t>Then God </a:t>
            </a:r>
            <a:r>
              <a:rPr lang="en-GB" b="1" dirty="0"/>
              <a:t>blessed</a:t>
            </a:r>
            <a:r>
              <a:rPr lang="en-GB" dirty="0"/>
              <a:t> them, and God said to them, “Be fruitful and multiply; fill the earth and subdue it; have dominion over the fish of the sea, over the birds of the air, and over every living thing that moves on the earth.”</a:t>
            </a:r>
            <a:endParaRPr lang="en-AU" dirty="0"/>
          </a:p>
        </p:txBody>
      </p:sp>
    </p:spTree>
    <p:extLst>
      <p:ext uri="{BB962C8B-B14F-4D97-AF65-F5344CB8AC3E}">
        <p14:creationId xmlns:p14="http://schemas.microsoft.com/office/powerpoint/2010/main" val="1703459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D6D61-E0D2-48EF-8AFF-D2ED3F94B668}"/>
              </a:ext>
            </a:extLst>
          </p:cNvPr>
          <p:cNvSpPr>
            <a:spLocks noGrp="1"/>
          </p:cNvSpPr>
          <p:nvPr>
            <p:ph type="title"/>
          </p:nvPr>
        </p:nvSpPr>
        <p:spPr/>
        <p:txBody>
          <a:bodyPr/>
          <a:lstStyle/>
          <a:p>
            <a:r>
              <a:rPr lang="en-AU" dirty="0"/>
              <a:t>Isaiah 61:7</a:t>
            </a:r>
          </a:p>
        </p:txBody>
      </p:sp>
      <p:sp>
        <p:nvSpPr>
          <p:cNvPr id="3" name="Content Placeholder 2">
            <a:extLst>
              <a:ext uri="{FF2B5EF4-FFF2-40B4-BE49-F238E27FC236}">
                <a16:creationId xmlns:a16="http://schemas.microsoft.com/office/drawing/2014/main" id="{C0B4328A-B79E-4A3A-9877-0E04AF2A1A20}"/>
              </a:ext>
            </a:extLst>
          </p:cNvPr>
          <p:cNvSpPr>
            <a:spLocks noGrp="1"/>
          </p:cNvSpPr>
          <p:nvPr>
            <p:ph idx="1"/>
          </p:nvPr>
        </p:nvSpPr>
        <p:spPr>
          <a:xfrm>
            <a:off x="251520" y="1207293"/>
            <a:ext cx="8712968" cy="4958011"/>
          </a:xfrm>
        </p:spPr>
        <p:txBody>
          <a:bodyPr>
            <a:normAutofit/>
          </a:bodyPr>
          <a:lstStyle/>
          <a:p>
            <a:pPr marL="0" indent="0">
              <a:buNone/>
            </a:pPr>
            <a:r>
              <a:rPr lang="en-GB" b="1" baseline="30000" dirty="0"/>
              <a:t>7 </a:t>
            </a:r>
            <a:r>
              <a:rPr lang="en-GB" dirty="0"/>
              <a:t>Instead of your shame </a:t>
            </a:r>
            <a:r>
              <a:rPr lang="en-GB" i="1" dirty="0"/>
              <a:t>you shall have</a:t>
            </a:r>
            <a:r>
              <a:rPr lang="en-GB" dirty="0"/>
              <a:t> </a:t>
            </a:r>
            <a:r>
              <a:rPr lang="en-GB" b="1" dirty="0"/>
              <a:t>double</a:t>
            </a:r>
            <a:r>
              <a:rPr lang="en-GB" dirty="0"/>
              <a:t> </a:t>
            </a:r>
            <a:r>
              <a:rPr lang="en-GB" b="1" i="1" dirty="0" err="1"/>
              <a:t>honor</a:t>
            </a:r>
            <a:r>
              <a:rPr lang="en-GB" i="1" dirty="0"/>
              <a:t>,</a:t>
            </a:r>
            <a:br>
              <a:rPr lang="en-GB" dirty="0"/>
            </a:br>
            <a:r>
              <a:rPr lang="en-GB" dirty="0"/>
              <a:t>And </a:t>
            </a:r>
            <a:r>
              <a:rPr lang="en-GB" i="1" dirty="0"/>
              <a:t>instead of</a:t>
            </a:r>
            <a:r>
              <a:rPr lang="en-GB" dirty="0"/>
              <a:t> confusion they shall rejoice in their portion.</a:t>
            </a:r>
            <a:br>
              <a:rPr lang="en-GB" dirty="0"/>
            </a:br>
            <a:r>
              <a:rPr lang="en-GB" dirty="0"/>
              <a:t>Therefore in their land they shall possess </a:t>
            </a:r>
            <a:r>
              <a:rPr lang="en-GB" b="1" dirty="0"/>
              <a:t>double</a:t>
            </a:r>
            <a:r>
              <a:rPr lang="en-GB" dirty="0"/>
              <a:t>;</a:t>
            </a:r>
            <a:br>
              <a:rPr lang="en-GB" dirty="0"/>
            </a:br>
            <a:r>
              <a:rPr lang="en-GB" dirty="0"/>
              <a:t>Everlasting joy shall be theirs.</a:t>
            </a:r>
            <a:endParaRPr lang="en-AU" dirty="0"/>
          </a:p>
        </p:txBody>
      </p:sp>
    </p:spTree>
    <p:extLst>
      <p:ext uri="{BB962C8B-B14F-4D97-AF65-F5344CB8AC3E}">
        <p14:creationId xmlns:p14="http://schemas.microsoft.com/office/powerpoint/2010/main" val="3738373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A76A4-38C5-4716-82C7-FE0A942FC0C5}"/>
              </a:ext>
            </a:extLst>
          </p:cNvPr>
          <p:cNvSpPr>
            <a:spLocks noGrp="1"/>
          </p:cNvSpPr>
          <p:nvPr>
            <p:ph type="title"/>
          </p:nvPr>
        </p:nvSpPr>
        <p:spPr/>
        <p:txBody>
          <a:bodyPr/>
          <a:lstStyle/>
          <a:p>
            <a:r>
              <a:rPr lang="en-AU" dirty="0"/>
              <a:t>Deuteronomy 28:1-2</a:t>
            </a:r>
          </a:p>
        </p:txBody>
      </p:sp>
      <p:sp>
        <p:nvSpPr>
          <p:cNvPr id="3" name="Content Placeholder 2">
            <a:extLst>
              <a:ext uri="{FF2B5EF4-FFF2-40B4-BE49-F238E27FC236}">
                <a16:creationId xmlns:a16="http://schemas.microsoft.com/office/drawing/2014/main" id="{45885B47-9D7F-4A3C-8DB3-F61BA748EF40}"/>
              </a:ext>
            </a:extLst>
          </p:cNvPr>
          <p:cNvSpPr>
            <a:spLocks noGrp="1"/>
          </p:cNvSpPr>
          <p:nvPr>
            <p:ph idx="1"/>
          </p:nvPr>
        </p:nvSpPr>
        <p:spPr/>
        <p:txBody>
          <a:bodyPr>
            <a:normAutofit fontScale="92500"/>
          </a:bodyPr>
          <a:lstStyle/>
          <a:p>
            <a:pPr marL="0" indent="0">
              <a:buNone/>
            </a:pPr>
            <a:r>
              <a:rPr lang="en-GB" b="1" baseline="30000" dirty="0"/>
              <a:t>1 </a:t>
            </a:r>
            <a:r>
              <a:rPr lang="en-GB" dirty="0"/>
              <a:t>And it shall come to pass, if thou shalt hearken diligently unto the voice of the </a:t>
            </a:r>
            <a:r>
              <a:rPr lang="en-GB" cap="small" dirty="0"/>
              <a:t>Lord</a:t>
            </a:r>
            <a:r>
              <a:rPr lang="en-GB" dirty="0"/>
              <a:t> thy God, to observe and to do all his commandments which I command thee this day, that the </a:t>
            </a:r>
            <a:r>
              <a:rPr lang="en-GB" cap="small" dirty="0"/>
              <a:t>Lord</a:t>
            </a:r>
            <a:r>
              <a:rPr lang="en-GB" dirty="0"/>
              <a:t> thy God will set thee on high above all nations of the earth:</a:t>
            </a:r>
          </a:p>
          <a:p>
            <a:pPr marL="0" indent="0">
              <a:buNone/>
            </a:pPr>
            <a:r>
              <a:rPr lang="en-GB" b="1" baseline="30000" dirty="0"/>
              <a:t>2 </a:t>
            </a:r>
            <a:r>
              <a:rPr lang="en-GB" dirty="0"/>
              <a:t>And all these </a:t>
            </a:r>
            <a:r>
              <a:rPr lang="en-GB" b="1" dirty="0"/>
              <a:t>blessings</a:t>
            </a:r>
            <a:r>
              <a:rPr lang="en-GB" dirty="0"/>
              <a:t> shall come on thee, and </a:t>
            </a:r>
            <a:r>
              <a:rPr lang="en-GB" b="1" dirty="0"/>
              <a:t>overtake</a:t>
            </a:r>
            <a:r>
              <a:rPr lang="en-GB" dirty="0"/>
              <a:t> thee, if thou shalt hearken unto the voice of the </a:t>
            </a:r>
            <a:r>
              <a:rPr lang="en-GB" cap="small" dirty="0"/>
              <a:t>Lord</a:t>
            </a:r>
            <a:r>
              <a:rPr lang="en-GB" dirty="0"/>
              <a:t> thy God.</a:t>
            </a:r>
          </a:p>
          <a:p>
            <a:pPr marL="0" indent="0">
              <a:buNone/>
            </a:pPr>
            <a:endParaRPr lang="en-AU" dirty="0"/>
          </a:p>
        </p:txBody>
      </p:sp>
    </p:spTree>
    <p:extLst>
      <p:ext uri="{BB962C8B-B14F-4D97-AF65-F5344CB8AC3E}">
        <p14:creationId xmlns:p14="http://schemas.microsoft.com/office/powerpoint/2010/main" val="9067751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2309</TotalTime>
  <Words>385</Words>
  <Application>Microsoft Office PowerPoint</Application>
  <PresentationFormat>On-screen Show (4:3)</PresentationFormat>
  <Paragraphs>122</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맑은 고딕</vt:lpstr>
      <vt:lpstr>Arial</vt:lpstr>
      <vt:lpstr>Century Gothic</vt:lpstr>
      <vt:lpstr>Office Theme</vt:lpstr>
      <vt:lpstr>Cultivating God-Consciousness Part 2</vt:lpstr>
      <vt:lpstr>Hebrews 12:18-24</vt:lpstr>
      <vt:lpstr>PowerPoint Presentation</vt:lpstr>
      <vt:lpstr>PowerPoint Presentation</vt:lpstr>
      <vt:lpstr>4. An Innumerable company of angels</vt:lpstr>
      <vt:lpstr>Genesis 28:10-12</vt:lpstr>
      <vt:lpstr>Genesis 28:16-17</vt:lpstr>
      <vt:lpstr>John 1:51</vt:lpstr>
      <vt:lpstr>Revelation 5:11-14</vt:lpstr>
      <vt:lpstr>PowerPoint Presentation</vt:lpstr>
      <vt:lpstr>2 Kings 6:8-17</vt:lpstr>
      <vt:lpstr>PowerPoint Presentation</vt:lpstr>
      <vt:lpstr>5. General Assembly        [A mass meeting, universal companionship, all believers]</vt:lpstr>
      <vt:lpstr>Isaiah 1:1, 11-13</vt:lpstr>
      <vt:lpstr>PowerPoint Presentation</vt:lpstr>
      <vt:lpstr>EKKLESIA (Church)</vt:lpstr>
      <vt:lpstr>By Kevin Conner Adapted from 'Restoration Theology' and 'The Book of Revelation'</vt:lpstr>
      <vt:lpstr>Psalm 149:1-9</vt:lpstr>
      <vt:lpstr>PowerPoint Presentation</vt:lpstr>
      <vt:lpstr>Nehemiah 8:1-8</vt:lpstr>
      <vt:lpstr>PowerPoint Presentation</vt:lpstr>
      <vt:lpstr>PowerPoint Presentation</vt:lpstr>
      <vt:lpstr>6. Church of the Firstborn</vt:lpstr>
      <vt:lpstr>Genesis 25:29-34</vt:lpstr>
      <vt:lpstr>Revelation 1:5</vt:lpstr>
      <vt:lpstr>Genesis 1:27-28</vt:lpstr>
      <vt:lpstr>Isaiah 61:7</vt:lpstr>
      <vt:lpstr>Deuteronomy 28:1-2</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Ludwig Easton</cp:lastModifiedBy>
  <cp:revision>393</cp:revision>
  <dcterms:created xsi:type="dcterms:W3CDTF">2014-04-01T16:35:38Z</dcterms:created>
  <dcterms:modified xsi:type="dcterms:W3CDTF">2019-07-06T14:41:51Z</dcterms:modified>
</cp:coreProperties>
</file>